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bookmarkIdSeed="2">
  <p:sldMasterIdLst>
    <p:sldMasterId id="2147483648" r:id="rId1"/>
  </p:sldMasterIdLst>
  <p:sldIdLst>
    <p:sldId id="256" r:id="rId2"/>
    <p:sldId id="267" r:id="rId3"/>
    <p:sldId id="265" r:id="rId4"/>
    <p:sldId id="268" r:id="rId5"/>
    <p:sldId id="264" r:id="rId6"/>
    <p:sldId id="272" r:id="rId7"/>
    <p:sldId id="263" r:id="rId8"/>
    <p:sldId id="269" r:id="rId9"/>
    <p:sldId id="270" r:id="rId10"/>
    <p:sldId id="271" r:id="rId11"/>
    <p:sldId id="273" r:id="rId12"/>
    <p:sldId id="274" r:id="rId13"/>
    <p:sldId id="275" r:id="rId14"/>
    <p:sldId id="276" r:id="rId15"/>
    <p:sldId id="277" r:id="rId16"/>
    <p:sldId id="278" r:id="rId17"/>
    <p:sldId id="282" r:id="rId18"/>
    <p:sldId id="281" r:id="rId19"/>
    <p:sldId id="279" r:id="rId20"/>
    <p:sldId id="280" r:id="rId21"/>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948"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B8ABB09-4A1D-463E-8065-109CC2B7EFAA}" type="datetimeFigureOut">
              <a:rPr lang="ar-SA" smtClean="0"/>
              <a:pPr/>
              <a:t>19/06/1440</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B8ABB09-4A1D-463E-8065-109CC2B7EFAA}" type="datetimeFigureOut">
              <a:rPr lang="ar-SA" smtClean="0"/>
              <a:pPr/>
              <a:t>19/06/1440</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B8ABB09-4A1D-463E-8065-109CC2B7EFAA}" type="datetimeFigureOut">
              <a:rPr lang="ar-SA" smtClean="0"/>
              <a:pPr/>
              <a:t>19/06/1440</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pPr/>
              <a:t>19/06/1440</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B8ABB09-4A1D-463E-8065-109CC2B7EFAA}" type="datetimeFigureOut">
              <a:rPr lang="ar-SA" smtClean="0"/>
              <a:pPr/>
              <a:t>19/06/1440</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B8ABB09-4A1D-463E-8065-109CC2B7EFAA}" type="datetimeFigureOut">
              <a:rPr lang="ar-SA" smtClean="0"/>
              <a:pPr/>
              <a:t>19/06/1440</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0B34F065-1154-456A-91E3-76DE8E75E17B}"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ChangeArrowheads="1"/>
          </p:cNvSpPr>
          <p:nvPr/>
        </p:nvSpPr>
        <p:spPr bwMode="auto">
          <a:xfrm>
            <a:off x="214282" y="214290"/>
            <a:ext cx="871543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mj-cs"/>
              </a:rPr>
              <a:t>Taxonomy of  Fungi</a:t>
            </a:r>
            <a:r>
              <a:rPr kumimoji="0" lang="en-US" sz="3600" b="1" i="0" u="none" strike="noStrike" cap="none" normalizeH="0" baseline="0" dirty="0" smtClean="0">
                <a:ln>
                  <a:noFill/>
                </a:ln>
                <a:solidFill>
                  <a:schemeClr val="tx1"/>
                </a:solidFill>
                <a:effectLst/>
                <a:latin typeface="Calibri" pitchFamily="34" charset="0"/>
                <a:ea typeface="Calibri" pitchFamily="34" charset="0"/>
                <a:cs typeface="+mj-cs"/>
              </a:rPr>
              <a:t>                               </a:t>
            </a:r>
            <a:endParaRPr kumimoji="0" lang="en-US" sz="3600" b="0" i="0" u="none" strike="noStrike" cap="none" normalizeH="0" baseline="0" dirty="0" smtClean="0">
              <a:ln>
                <a:noFill/>
              </a:ln>
              <a:solidFill>
                <a:schemeClr val="tx1"/>
              </a:solidFill>
              <a:effectLst/>
              <a:latin typeface="Arial" pitchFamily="34" charset="0"/>
              <a:cs typeface="+mj-cs"/>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AdvP4CD4B8"/>
                <a:cs typeface="+mj-cs"/>
              </a:rPr>
              <a:t>      Taxonomy is the science of classification.</a:t>
            </a:r>
            <a:endParaRPr lang="en-US" sz="3600" dirty="0" smtClean="0">
              <a:latin typeface="Times New Roman" pitchFamily="18" charset="0"/>
              <a:ea typeface="AdvP4CD4B8"/>
              <a:cs typeface="+mj-cs"/>
            </a:endParaRPr>
          </a:p>
          <a:p>
            <a:pPr marL="0" marR="0" lvl="0" indent="0" algn="justLow" defTabSz="914400" rtl="0" eaLnBrk="0" fontAlgn="base" latinLnBrk="0" hangingPunct="0">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AdvP4CD4B8"/>
                <a:cs typeface="+mj-cs"/>
              </a:rPr>
              <a:t> </a:t>
            </a:r>
            <a:r>
              <a:rPr kumimoji="0" lang="en-US" sz="3600" b="1" i="0" u="none" strike="noStrike" cap="none" normalizeH="0" baseline="0" dirty="0" smtClean="0">
                <a:ln>
                  <a:noFill/>
                </a:ln>
                <a:solidFill>
                  <a:srgbClr val="FF0000"/>
                </a:solidFill>
                <a:effectLst/>
                <a:latin typeface="Times New Roman" pitchFamily="18" charset="0"/>
                <a:ea typeface="AdvP4CD4B8"/>
                <a:cs typeface="+mj-cs"/>
              </a:rPr>
              <a:t>Classification has three main functions</a:t>
            </a: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Ø"/>
              <a:tabLst/>
            </a:pPr>
            <a:r>
              <a:rPr kumimoji="0" lang="en-US" sz="3600" b="0" i="0" u="none" strike="noStrike" cap="none" normalizeH="0" baseline="0" dirty="0" smtClean="0">
                <a:ln>
                  <a:noFill/>
                </a:ln>
                <a:solidFill>
                  <a:schemeClr val="tx1"/>
                </a:solidFill>
                <a:effectLst/>
                <a:latin typeface="Times New Roman" pitchFamily="18" charset="0"/>
                <a:ea typeface="AdvP4CD4B8"/>
                <a:cs typeface="+mj-cs"/>
              </a:rPr>
              <a:t> </a:t>
            </a:r>
            <a:r>
              <a:rPr lang="en-US" sz="3600" dirty="0" smtClean="0">
                <a:latin typeface="Times New Roman" pitchFamily="18" charset="0"/>
                <a:ea typeface="AdvP4CD4B8"/>
                <a:cs typeface="+mj-cs"/>
              </a:rPr>
              <a:t>I</a:t>
            </a:r>
            <a:r>
              <a:rPr kumimoji="0" lang="en-US" sz="3600" b="0" i="0" u="none" strike="noStrike" cap="none" normalizeH="0" baseline="0" dirty="0" smtClean="0">
                <a:ln>
                  <a:noFill/>
                </a:ln>
                <a:solidFill>
                  <a:schemeClr val="tx1"/>
                </a:solidFill>
                <a:effectLst/>
                <a:latin typeface="Times New Roman" pitchFamily="18" charset="0"/>
                <a:ea typeface="AdvP4CD4B8"/>
                <a:cs typeface="+mj-cs"/>
              </a:rPr>
              <a:t>t provides a framework of recognizable features by which an organism under examination can be identified</a:t>
            </a: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Ø"/>
              <a:tabLst/>
            </a:pPr>
            <a:r>
              <a:rPr lang="en-US" sz="3600" dirty="0" smtClean="0">
                <a:latin typeface="Times New Roman" pitchFamily="18" charset="0"/>
                <a:ea typeface="AdvP4CD4B8"/>
                <a:cs typeface="+mj-cs"/>
              </a:rPr>
              <a:t>I</a:t>
            </a:r>
            <a:r>
              <a:rPr kumimoji="0" lang="en-US" sz="3600" b="0" i="0" u="none" strike="noStrike" cap="none" normalizeH="0" baseline="0" dirty="0" smtClean="0">
                <a:ln>
                  <a:noFill/>
                </a:ln>
                <a:solidFill>
                  <a:schemeClr val="tx1"/>
                </a:solidFill>
                <a:effectLst/>
                <a:latin typeface="Times New Roman" pitchFamily="18" charset="0"/>
                <a:ea typeface="AdvP4CD4B8"/>
                <a:cs typeface="+mj-cs"/>
              </a:rPr>
              <a:t>t is an attempt to group together organisms that are related to each other</a:t>
            </a:r>
          </a:p>
          <a:p>
            <a:pPr marL="0" marR="0" lvl="0" indent="0" algn="justLow" defTabSz="914400" rtl="0" eaLnBrk="0" fontAlgn="base" latinLnBrk="0" hangingPunct="0">
              <a:lnSpc>
                <a:spcPct val="100000"/>
              </a:lnSpc>
              <a:spcBef>
                <a:spcPct val="0"/>
              </a:spcBef>
              <a:spcAft>
                <a:spcPct val="0"/>
              </a:spcAft>
              <a:buClrTx/>
              <a:buSzTx/>
              <a:buFont typeface="Wingdings" pitchFamily="2" charset="2"/>
              <a:buChar char="Ø"/>
              <a:tabLst/>
            </a:pPr>
            <a:r>
              <a:rPr lang="en-US" sz="3600" dirty="0" smtClean="0">
                <a:latin typeface="Times New Roman" pitchFamily="18" charset="0"/>
                <a:ea typeface="AdvP4CD4B8"/>
                <a:cs typeface="+mj-cs"/>
              </a:rPr>
              <a:t>I</a:t>
            </a:r>
            <a:r>
              <a:rPr kumimoji="0" lang="en-US" sz="3600" b="0" i="0" u="none" strike="noStrike" cap="none" normalizeH="0" baseline="0" dirty="0" smtClean="0">
                <a:ln>
                  <a:noFill/>
                </a:ln>
                <a:solidFill>
                  <a:schemeClr val="tx1"/>
                </a:solidFill>
                <a:effectLst/>
                <a:latin typeface="Times New Roman" pitchFamily="18" charset="0"/>
                <a:ea typeface="AdvP4CD4B8"/>
                <a:cs typeface="+mj-cs"/>
              </a:rPr>
              <a:t>t assists in the retrieval of information about the identified organism in the form of a list.</a:t>
            </a:r>
            <a:endParaRPr kumimoji="0" lang="en-US" sz="36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1265">
                                            <p:txEl>
                                              <p:pRg st="1" end="1"/>
                                            </p:txEl>
                                          </p:spTgt>
                                        </p:tgtEl>
                                        <p:attrNameLst>
                                          <p:attrName>style.visibility</p:attrName>
                                        </p:attrNameLst>
                                      </p:cBhvr>
                                      <p:to>
                                        <p:strVal val="visible"/>
                                      </p:to>
                                    </p:set>
                                    <p:animEffect transition="in" filter="checkerboard(across)">
                                      <p:cBhvr>
                                        <p:cTn id="7" dur="500"/>
                                        <p:tgtEl>
                                          <p:spTgt spid="1126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265">
                                            <p:txEl>
                                              <p:pRg st="3" end="3"/>
                                            </p:txEl>
                                          </p:spTgt>
                                        </p:tgtEl>
                                        <p:attrNameLst>
                                          <p:attrName>style.visibility</p:attrName>
                                        </p:attrNameLst>
                                      </p:cBhvr>
                                      <p:to>
                                        <p:strVal val="visible"/>
                                      </p:to>
                                    </p:set>
                                    <p:anim calcmode="lin" valueType="num">
                                      <p:cBhvr additive="base">
                                        <p:cTn id="12" dur="500" fill="hold"/>
                                        <p:tgtEl>
                                          <p:spTgt spid="11265">
                                            <p:txEl>
                                              <p:pRg st="3" end="3"/>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126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1265">
                                            <p:txEl>
                                              <p:pRg st="4" end="4"/>
                                            </p:txEl>
                                          </p:spTgt>
                                        </p:tgtEl>
                                        <p:attrNameLst>
                                          <p:attrName>style.visibility</p:attrName>
                                        </p:attrNameLst>
                                      </p:cBhvr>
                                      <p:to>
                                        <p:strVal val="visible"/>
                                      </p:to>
                                    </p:set>
                                    <p:anim calcmode="lin" valueType="num">
                                      <p:cBhvr additive="base">
                                        <p:cTn id="18" dur="500" fill="hold"/>
                                        <p:tgtEl>
                                          <p:spTgt spid="11265">
                                            <p:txEl>
                                              <p:pRg st="4" end="4"/>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126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1265">
                                            <p:txEl>
                                              <p:pRg st="5" end="5"/>
                                            </p:txEl>
                                          </p:spTgt>
                                        </p:tgtEl>
                                        <p:attrNameLst>
                                          <p:attrName>style.visibility</p:attrName>
                                        </p:attrNameLst>
                                      </p:cBhvr>
                                      <p:to>
                                        <p:strVal val="visible"/>
                                      </p:to>
                                    </p:set>
                                    <p:anim calcmode="lin" valueType="num">
                                      <p:cBhvr additive="base">
                                        <p:cTn id="24" dur="2000" fill="hold"/>
                                        <p:tgtEl>
                                          <p:spTgt spid="11265">
                                            <p:txEl>
                                              <p:pRg st="5" end="5"/>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1126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42844" y="214290"/>
            <a:ext cx="871543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n-US" sz="2400" b="1" i="0" u="none" strike="noStrike" cap="none" normalizeH="0" baseline="0" dirty="0" smtClean="0">
                <a:ln>
                  <a:noFill/>
                </a:ln>
                <a:solidFill>
                  <a:srgbClr val="00B050"/>
                </a:solidFill>
                <a:effectLst/>
                <a:latin typeface="Times New Roman" pitchFamily="18" charset="0"/>
                <a:ea typeface="AdvP4CD4B8"/>
                <a:cs typeface="Times New Roman" pitchFamily="18" charset="0"/>
              </a:rPr>
              <a:t>Minnesota University classification in USA(2005):  </a:t>
            </a:r>
            <a:r>
              <a:rPr kumimoji="0" lang="en-US" sz="2400" b="1" i="0" u="none" strike="noStrike" cap="none" normalizeH="0" baseline="0" dirty="0" smtClean="0">
                <a:ln>
                  <a:noFill/>
                </a:ln>
                <a:solidFill>
                  <a:schemeClr val="tx1"/>
                </a:solidFill>
                <a:effectLst/>
                <a:latin typeface="Times New Roman" pitchFamily="18" charset="0"/>
                <a:ea typeface="AdvP4CD4B8"/>
                <a:cs typeface="Times New Roman" pitchFamily="18" charset="0"/>
              </a:rPr>
              <a:t>divided fungi into two large super kingdoms as follows: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400" b="1" i="0" u="none" strike="noStrike" cap="none" normalizeH="0" baseline="0" dirty="0" smtClean="0">
                <a:ln>
                  <a:noFill/>
                </a:ln>
                <a:solidFill>
                  <a:schemeClr val="tx2">
                    <a:lumMod val="60000"/>
                    <a:lumOff val="40000"/>
                  </a:schemeClr>
                </a:solidFill>
                <a:effectLst/>
                <a:latin typeface="Times New Roman" pitchFamily="18" charset="0"/>
                <a:ea typeface="AdvP4CD4B8"/>
                <a:cs typeface="Times New Roman" pitchFamily="18" charset="0"/>
              </a:rPr>
              <a:t>Super kingdom </a:t>
            </a:r>
            <a:r>
              <a:rPr kumimoji="0" lang="en-US" sz="2400" b="1" i="0" u="none" strike="noStrike" cap="none" normalizeH="0" baseline="0" dirty="0" err="1" smtClean="0">
                <a:ln>
                  <a:noFill/>
                </a:ln>
                <a:solidFill>
                  <a:schemeClr val="tx2">
                    <a:lumMod val="60000"/>
                    <a:lumOff val="40000"/>
                  </a:schemeClr>
                </a:solidFill>
                <a:effectLst/>
                <a:latin typeface="Times New Roman" pitchFamily="18" charset="0"/>
                <a:ea typeface="AdvP4CD4B8"/>
                <a:cs typeface="Times New Roman" pitchFamily="18" charset="0"/>
              </a:rPr>
              <a:t>Eumycota</a:t>
            </a:r>
            <a:r>
              <a:rPr kumimoji="0" lang="en-US" sz="2400" b="1" i="0" u="none" strike="noStrike" cap="none" normalizeH="0" baseline="0" dirty="0" smtClean="0">
                <a:ln>
                  <a:noFill/>
                </a:ln>
                <a:solidFill>
                  <a:schemeClr val="tx2">
                    <a:lumMod val="60000"/>
                    <a:lumOff val="40000"/>
                  </a:schemeClr>
                </a:solidFill>
                <a:effectLst/>
                <a:latin typeface="Times New Roman" pitchFamily="18" charset="0"/>
                <a:ea typeface="AdvP4CD4B8"/>
                <a:cs typeface="Times New Roman" pitchFamily="18" charset="0"/>
              </a:rPr>
              <a:t> : </a:t>
            </a:r>
            <a:r>
              <a:rPr kumimoji="0" lang="en-US" sz="2400" b="0" i="0" u="none" strike="noStrike" cap="none" normalizeH="0" baseline="0" dirty="0" smtClean="0">
                <a:ln>
                  <a:noFill/>
                </a:ln>
                <a:solidFill>
                  <a:schemeClr val="tx1"/>
                </a:solidFill>
                <a:effectLst/>
                <a:latin typeface="Times New Roman" pitchFamily="18" charset="0"/>
                <a:ea typeface="AdvP4CD4B8"/>
                <a:cs typeface="Times New Roman" pitchFamily="18" charset="0"/>
              </a:rPr>
              <a:t>included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tx1">
                    <a:lumMod val="65000"/>
                    <a:lumOff val="35000"/>
                  </a:schemeClr>
                </a:solidFill>
                <a:effectLst/>
                <a:latin typeface="Times New Roman" pitchFamily="18" charset="0"/>
                <a:ea typeface="AdvP4CD4B8"/>
                <a:cs typeface="Times New Roman" pitchFamily="18" charset="0"/>
              </a:rPr>
              <a:t>kingdom </a:t>
            </a:r>
            <a:r>
              <a:rPr kumimoji="0" lang="en-US" sz="2400" b="1" i="0" u="none" strike="noStrike" cap="none" normalizeH="0" baseline="0" dirty="0" err="1" smtClean="0">
                <a:ln>
                  <a:noFill/>
                </a:ln>
                <a:solidFill>
                  <a:schemeClr val="tx1">
                    <a:lumMod val="65000"/>
                    <a:lumOff val="35000"/>
                  </a:schemeClr>
                </a:solidFill>
                <a:effectLst/>
                <a:latin typeface="Times New Roman" pitchFamily="18" charset="0"/>
                <a:ea typeface="AdvP4CD4B8"/>
                <a:cs typeface="Times New Roman" pitchFamily="18" charset="0"/>
              </a:rPr>
              <a:t>Eumycota</a:t>
            </a:r>
            <a:r>
              <a:rPr kumimoji="0" lang="en-US" sz="2400" b="1" i="0" u="none" strike="noStrike" cap="none" normalizeH="0" baseline="0" dirty="0" smtClean="0">
                <a:ln>
                  <a:noFill/>
                </a:ln>
                <a:solidFill>
                  <a:schemeClr val="tx1">
                    <a:lumMod val="65000"/>
                    <a:lumOff val="35000"/>
                  </a:schemeClr>
                </a:solidFill>
                <a:effectLst/>
                <a:latin typeface="Times New Roman" pitchFamily="18" charset="0"/>
                <a:ea typeface="AdvP4CD4B8"/>
                <a:cs typeface="Times New Roman" pitchFamily="18" charset="0"/>
              </a:rPr>
              <a:t> </a:t>
            </a:r>
            <a:endParaRPr kumimoji="0" lang="en-US" sz="2400" b="1"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C00000"/>
                </a:solidFill>
                <a:effectLst/>
                <a:latin typeface="Times New Roman" pitchFamily="18" charset="0"/>
                <a:ea typeface="AdvP4CD4B8"/>
                <a:cs typeface="Times New Roman" pitchFamily="18" charset="0"/>
              </a:rPr>
              <a:t>(Phylum: </a:t>
            </a:r>
            <a:r>
              <a:rPr kumimoji="0" lang="en-US" sz="2400" b="0" i="0" u="none" strike="noStrike" cap="none" normalizeH="0" baseline="0" dirty="0" err="1" smtClean="0">
                <a:ln>
                  <a:noFill/>
                </a:ln>
                <a:solidFill>
                  <a:srgbClr val="C00000"/>
                </a:solidFill>
                <a:effectLst/>
                <a:latin typeface="Times New Roman" pitchFamily="18" charset="0"/>
                <a:ea typeface="AdvP4CD4B8"/>
                <a:cs typeface="Times New Roman" pitchFamily="18" charset="0"/>
              </a:rPr>
              <a:t>Chytridiomycota</a:t>
            </a:r>
            <a:r>
              <a:rPr kumimoji="0" lang="en-US" sz="2400" b="0" i="0" u="none" strike="noStrike" cap="none" normalizeH="0" baseline="0" dirty="0" smtClean="0">
                <a:ln>
                  <a:noFill/>
                </a:ln>
                <a:solidFill>
                  <a:srgbClr val="C00000"/>
                </a:solidFill>
                <a:effectLst/>
                <a:latin typeface="Times New Roman" pitchFamily="18" charset="0"/>
                <a:ea typeface="AdvP4CD4B8"/>
                <a:cs typeface="Times New Roman" pitchFamily="18" charset="0"/>
              </a:rPr>
              <a:t>, </a:t>
            </a:r>
            <a:r>
              <a:rPr kumimoji="0" lang="en-US" sz="2400" b="0" i="0" u="none" strike="noStrike" cap="none" normalizeH="0" baseline="0" dirty="0" err="1" smtClean="0">
                <a:ln>
                  <a:noFill/>
                </a:ln>
                <a:solidFill>
                  <a:srgbClr val="C00000"/>
                </a:solidFill>
                <a:effectLst/>
                <a:latin typeface="Times New Roman" pitchFamily="18" charset="0"/>
                <a:ea typeface="AdvP4CD4B8"/>
                <a:cs typeface="Times New Roman" pitchFamily="18" charset="0"/>
              </a:rPr>
              <a:t>Zygomycota</a:t>
            </a:r>
            <a:r>
              <a:rPr kumimoji="0" lang="en-US" sz="2400" b="0" i="0" u="none" strike="noStrike" cap="none" normalizeH="0" baseline="0" dirty="0" smtClean="0">
                <a:ln>
                  <a:noFill/>
                </a:ln>
                <a:solidFill>
                  <a:srgbClr val="C00000"/>
                </a:solidFill>
                <a:effectLst/>
                <a:latin typeface="Times New Roman" pitchFamily="18" charset="0"/>
                <a:ea typeface="AdvP4CD4B8"/>
                <a:cs typeface="Times New Roman" pitchFamily="18" charset="0"/>
              </a:rPr>
              <a:t>, </a:t>
            </a:r>
            <a:r>
              <a:rPr kumimoji="0" lang="en-US" sz="2400" b="0" i="0" u="none" strike="noStrike" cap="none" normalizeH="0" baseline="0" dirty="0" err="1" smtClean="0">
                <a:ln>
                  <a:noFill/>
                </a:ln>
                <a:solidFill>
                  <a:srgbClr val="C00000"/>
                </a:solidFill>
                <a:effectLst/>
                <a:latin typeface="Times New Roman" pitchFamily="18" charset="0"/>
                <a:ea typeface="AdvP4CD4B8"/>
                <a:cs typeface="Times New Roman" pitchFamily="18" charset="0"/>
              </a:rPr>
              <a:t>Ascomycota</a:t>
            </a:r>
            <a:r>
              <a:rPr kumimoji="0" lang="en-US" sz="2400" b="0" i="0" u="none" strike="noStrike" cap="none" normalizeH="0" baseline="0" dirty="0" smtClean="0">
                <a:ln>
                  <a:noFill/>
                </a:ln>
                <a:solidFill>
                  <a:srgbClr val="C00000"/>
                </a:solidFill>
                <a:effectLst/>
                <a:latin typeface="Times New Roman" pitchFamily="18" charset="0"/>
                <a:ea typeface="AdvP4CD4B8"/>
                <a:cs typeface="Times New Roman" pitchFamily="18" charset="0"/>
              </a:rPr>
              <a:t>,</a:t>
            </a:r>
            <a:r>
              <a:rPr kumimoji="0" lang="en-US" sz="2400" b="0" i="0" u="none" strike="noStrike" cap="none" normalizeH="0" dirty="0" smtClean="0">
                <a:ln>
                  <a:noFill/>
                </a:ln>
                <a:solidFill>
                  <a:srgbClr val="C00000"/>
                </a:solidFill>
                <a:effectLst/>
                <a:latin typeface="Times New Roman" pitchFamily="18" charset="0"/>
                <a:ea typeface="AdvP4CD4B8"/>
                <a:cs typeface="Times New Roman" pitchFamily="18" charset="0"/>
              </a:rPr>
              <a:t> </a:t>
            </a:r>
            <a:r>
              <a:rPr kumimoji="0" lang="en-US" sz="2400" b="0" i="0" u="none" strike="noStrike" cap="none" normalizeH="0" baseline="0" dirty="0" err="1" smtClean="0">
                <a:ln>
                  <a:noFill/>
                </a:ln>
                <a:solidFill>
                  <a:srgbClr val="C00000"/>
                </a:solidFill>
                <a:effectLst/>
                <a:latin typeface="Times New Roman" pitchFamily="18" charset="0"/>
                <a:ea typeface="AdvP4CD4B8"/>
                <a:cs typeface="Times New Roman" pitchFamily="18" charset="0"/>
              </a:rPr>
              <a:t>Basidiomycota</a:t>
            </a:r>
            <a:r>
              <a:rPr kumimoji="0" lang="en-US" sz="2400" b="0" i="0" u="none" strike="noStrike" cap="none" normalizeH="0" baseline="0" dirty="0" smtClean="0">
                <a:ln>
                  <a:noFill/>
                </a:ln>
                <a:solidFill>
                  <a:srgbClr val="C00000"/>
                </a:solidFill>
                <a:effectLst/>
                <a:latin typeface="Times New Roman" pitchFamily="18" charset="0"/>
                <a:ea typeface="AdvP4CD4B8"/>
                <a:cs typeface="Times New Roman" pitchFamily="18" charset="0"/>
              </a:rPr>
              <a:t> and </a:t>
            </a:r>
            <a:r>
              <a:rPr kumimoji="0" lang="en-US" sz="2400" b="0" i="0" u="none" strike="noStrike" cap="none" normalizeH="0" baseline="0" dirty="0" err="1" smtClean="0">
                <a:ln>
                  <a:noFill/>
                </a:ln>
                <a:solidFill>
                  <a:srgbClr val="C00000"/>
                </a:solidFill>
                <a:effectLst/>
                <a:latin typeface="Times New Roman" pitchFamily="18" charset="0"/>
                <a:ea typeface="AdvP4CD4B8"/>
                <a:cs typeface="Times New Roman" pitchFamily="18" charset="0"/>
              </a:rPr>
              <a:t>Deurtomycota</a:t>
            </a:r>
            <a:r>
              <a:rPr kumimoji="0" lang="en-US" sz="2400" b="0" i="0" u="none" strike="noStrike" cap="none" normalizeH="0" baseline="0" dirty="0" smtClean="0">
                <a:ln>
                  <a:noFill/>
                </a:ln>
                <a:solidFill>
                  <a:srgbClr val="C00000"/>
                </a:solidFill>
                <a:effectLst/>
                <a:latin typeface="Times New Roman" pitchFamily="18" charset="0"/>
                <a:ea typeface="AdvP4CD4B8"/>
                <a:cs typeface="Times New Roman" pitchFamily="18" charset="0"/>
              </a:rPr>
              <a:t>). </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400" b="1" i="0" u="none" strike="noStrike" cap="none" normalizeH="0" baseline="0" dirty="0" smtClean="0">
                <a:ln>
                  <a:noFill/>
                </a:ln>
                <a:solidFill>
                  <a:schemeClr val="tx2">
                    <a:lumMod val="60000"/>
                    <a:lumOff val="40000"/>
                  </a:schemeClr>
                </a:solidFill>
                <a:effectLst/>
                <a:latin typeface="Times New Roman" pitchFamily="18" charset="0"/>
                <a:ea typeface="AdvP4CD4B8"/>
                <a:cs typeface="Times New Roman" pitchFamily="18" charset="0"/>
              </a:rPr>
              <a:t>Super kingdom </a:t>
            </a:r>
            <a:r>
              <a:rPr kumimoji="0" lang="en-US" sz="2400" b="1" i="0" u="none" strike="noStrike" cap="none" normalizeH="0" baseline="0" dirty="0" err="1" smtClean="0">
                <a:ln>
                  <a:noFill/>
                </a:ln>
                <a:solidFill>
                  <a:schemeClr val="tx2">
                    <a:lumMod val="60000"/>
                    <a:lumOff val="40000"/>
                  </a:schemeClr>
                </a:solidFill>
                <a:effectLst/>
                <a:latin typeface="Times New Roman" pitchFamily="18" charset="0"/>
                <a:ea typeface="AdvP4CD4B8"/>
                <a:cs typeface="Times New Roman" pitchFamily="18" charset="0"/>
              </a:rPr>
              <a:t>Psudomycota</a:t>
            </a:r>
            <a:r>
              <a:rPr kumimoji="0" lang="en-US" sz="2400" b="1" i="0" u="none" strike="noStrike" cap="none" normalizeH="0" baseline="0" dirty="0" smtClean="0">
                <a:ln>
                  <a:noFill/>
                </a:ln>
                <a:solidFill>
                  <a:schemeClr val="tx2">
                    <a:lumMod val="60000"/>
                    <a:lumOff val="40000"/>
                  </a:schemeClr>
                </a:solidFill>
                <a:effectLst/>
                <a:latin typeface="Times New Roman" pitchFamily="18" charset="0"/>
                <a:ea typeface="AdvP4CD4B8"/>
                <a:cs typeface="Times New Roman" pitchFamily="18" charset="0"/>
              </a:rPr>
              <a:t>:</a:t>
            </a:r>
            <a:r>
              <a:rPr kumimoji="0" lang="en-US" sz="2400" b="1" i="0" u="none" strike="noStrike" cap="none" normalizeH="0" baseline="0" dirty="0" smtClean="0">
                <a:ln>
                  <a:noFill/>
                </a:ln>
                <a:solidFill>
                  <a:schemeClr val="tx1"/>
                </a:solidFill>
                <a:effectLst/>
                <a:latin typeface="Times New Roman" pitchFamily="18" charset="0"/>
                <a:ea typeface="AdvP4CD4B8"/>
                <a:cs typeface="Times New Roman" pitchFamily="18" charset="0"/>
              </a:rPr>
              <a:t> </a:t>
            </a:r>
            <a:r>
              <a:rPr kumimoji="0" lang="en-US" sz="2400" b="0" i="0" u="none" strike="noStrike" cap="none" normalizeH="0" baseline="0" dirty="0" smtClean="0">
                <a:ln>
                  <a:noFill/>
                </a:ln>
                <a:solidFill>
                  <a:schemeClr val="tx1"/>
                </a:solidFill>
                <a:effectLst/>
                <a:latin typeface="Times New Roman" pitchFamily="18" charset="0"/>
                <a:ea typeface="AdvP4CD4B8"/>
                <a:cs typeface="Times New Roman" pitchFamily="18" charset="0"/>
              </a:rPr>
              <a:t>included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AdvP4CD4B8"/>
                <a:cs typeface="Times New Roman" pitchFamily="18" charset="0"/>
              </a:rPr>
              <a:t>a. </a:t>
            </a:r>
            <a:r>
              <a:rPr kumimoji="0" lang="en-US" sz="2400" b="1" i="0" u="none" strike="noStrike" cap="none" normalizeH="0" baseline="0" dirty="0" smtClean="0">
                <a:ln>
                  <a:noFill/>
                </a:ln>
                <a:solidFill>
                  <a:schemeClr val="tx1">
                    <a:lumMod val="65000"/>
                    <a:lumOff val="35000"/>
                  </a:schemeClr>
                </a:solidFill>
                <a:effectLst/>
                <a:latin typeface="Times New Roman" pitchFamily="18" charset="0"/>
                <a:ea typeface="AdvP4CD4B8"/>
                <a:cs typeface="Times New Roman" pitchFamily="18" charset="0"/>
              </a:rPr>
              <a:t>kingdom </a:t>
            </a:r>
            <a:r>
              <a:rPr kumimoji="0" lang="en-US" sz="2400" b="1" i="0" u="none" strike="noStrike" cap="none" normalizeH="0" baseline="0" dirty="0" err="1" smtClean="0">
                <a:ln>
                  <a:noFill/>
                </a:ln>
                <a:solidFill>
                  <a:schemeClr val="tx1">
                    <a:lumMod val="65000"/>
                    <a:lumOff val="35000"/>
                  </a:schemeClr>
                </a:solidFill>
                <a:effectLst/>
                <a:latin typeface="Times New Roman" pitchFamily="18" charset="0"/>
                <a:ea typeface="AdvP4CD4B8"/>
                <a:cs typeface="Times New Roman" pitchFamily="18" charset="0"/>
              </a:rPr>
              <a:t>Mycetozon</a:t>
            </a:r>
            <a:r>
              <a:rPr kumimoji="0" lang="en-US" sz="2400" b="1" i="0" u="none" strike="noStrike" cap="none" normalizeH="0" baseline="0" dirty="0" smtClean="0">
                <a:ln>
                  <a:noFill/>
                </a:ln>
                <a:solidFill>
                  <a:schemeClr val="tx1">
                    <a:lumMod val="65000"/>
                    <a:lumOff val="35000"/>
                  </a:schemeClr>
                </a:solidFill>
                <a:effectLst/>
                <a:latin typeface="Times New Roman" pitchFamily="18" charset="0"/>
                <a:ea typeface="AdvP4CD4B8"/>
                <a:cs typeface="Times New Roman" pitchFamily="18" charset="0"/>
              </a:rPr>
              <a:t> </a:t>
            </a:r>
            <a:r>
              <a:rPr kumimoji="0" lang="en-US" sz="2400" b="1" i="0" u="none" strike="noStrike" cap="none" normalizeH="0" baseline="0" dirty="0" smtClean="0">
                <a:ln>
                  <a:noFill/>
                </a:ln>
                <a:solidFill>
                  <a:srgbClr val="C00000"/>
                </a:solidFill>
                <a:effectLst/>
                <a:latin typeface="Times New Roman" pitchFamily="18" charset="0"/>
                <a:ea typeface="AdvP4CD4B8"/>
                <a:cs typeface="Times New Roman" pitchFamily="18" charset="0"/>
              </a:rPr>
              <a:t>(</a:t>
            </a:r>
            <a:r>
              <a:rPr kumimoji="0" lang="en-US" sz="2400" b="0" i="0" u="none" strike="noStrike" cap="none" normalizeH="0" baseline="0" dirty="0" smtClean="0">
                <a:ln>
                  <a:noFill/>
                </a:ln>
                <a:solidFill>
                  <a:srgbClr val="C00000"/>
                </a:solidFill>
                <a:effectLst/>
                <a:latin typeface="Times New Roman" pitchFamily="18" charset="0"/>
                <a:ea typeface="AdvP4CD4B8"/>
                <a:cs typeface="Times New Roman" pitchFamily="18" charset="0"/>
              </a:rPr>
              <a:t>phylum: </a:t>
            </a:r>
            <a:r>
              <a:rPr kumimoji="0" lang="en-US" sz="2400" b="0" i="0" u="none" strike="noStrike" cap="none" normalizeH="0" baseline="0" dirty="0" err="1" smtClean="0">
                <a:ln>
                  <a:noFill/>
                </a:ln>
                <a:solidFill>
                  <a:srgbClr val="C00000"/>
                </a:solidFill>
                <a:effectLst/>
                <a:latin typeface="Times New Roman" pitchFamily="18" charset="0"/>
                <a:ea typeface="AdvP4CD4B8"/>
                <a:cs typeface="Times New Roman" pitchFamily="18" charset="0"/>
              </a:rPr>
              <a:t>Myxomycota</a:t>
            </a:r>
            <a:r>
              <a:rPr kumimoji="0" lang="en-US" sz="2400" b="0" i="0" u="none" strike="noStrike" cap="none" normalizeH="0" baseline="0" dirty="0" smtClean="0">
                <a:ln>
                  <a:noFill/>
                </a:ln>
                <a:solidFill>
                  <a:srgbClr val="C00000"/>
                </a:solidFill>
                <a:effectLst/>
                <a:latin typeface="Times New Roman" pitchFamily="18" charset="0"/>
                <a:ea typeface="AdvP4CD4B8"/>
                <a:cs typeface="Times New Roman" pitchFamily="18" charset="0"/>
              </a:rPr>
              <a:t>) </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AdvP4CD4B8"/>
                <a:cs typeface="Times New Roman" pitchFamily="18" charset="0"/>
              </a:rPr>
              <a:t>b. </a:t>
            </a:r>
            <a:r>
              <a:rPr kumimoji="0" lang="en-US" sz="2400" b="1" i="0" u="none" strike="noStrike" cap="none" normalizeH="0" baseline="0" dirty="0" smtClean="0">
                <a:ln>
                  <a:noFill/>
                </a:ln>
                <a:solidFill>
                  <a:schemeClr val="tx1">
                    <a:lumMod val="65000"/>
                    <a:lumOff val="35000"/>
                  </a:schemeClr>
                </a:solidFill>
                <a:effectLst/>
                <a:latin typeface="Times New Roman" pitchFamily="18" charset="0"/>
                <a:ea typeface="AdvP4CD4B8"/>
                <a:cs typeface="Times New Roman" pitchFamily="18" charset="0"/>
              </a:rPr>
              <a:t>kingdom protozoa </a:t>
            </a:r>
            <a:r>
              <a:rPr kumimoji="0" lang="en-US" sz="2400" b="1" i="0" u="none" strike="noStrike" cap="none" normalizeH="0" baseline="0" dirty="0" smtClean="0">
                <a:ln>
                  <a:noFill/>
                </a:ln>
                <a:solidFill>
                  <a:srgbClr val="C00000"/>
                </a:solidFill>
                <a:effectLst/>
                <a:latin typeface="Times New Roman" pitchFamily="18" charset="0"/>
                <a:ea typeface="AdvP4CD4B8"/>
                <a:cs typeface="Times New Roman" pitchFamily="18" charset="0"/>
              </a:rPr>
              <a:t>(</a:t>
            </a:r>
            <a:r>
              <a:rPr kumimoji="0" lang="en-US" sz="2400" b="0" i="0" u="none" strike="noStrike" cap="none" normalizeH="0" baseline="0" dirty="0" smtClean="0">
                <a:ln>
                  <a:noFill/>
                </a:ln>
                <a:solidFill>
                  <a:srgbClr val="C00000"/>
                </a:solidFill>
                <a:effectLst/>
                <a:latin typeface="Times New Roman" pitchFamily="18" charset="0"/>
                <a:ea typeface="AdvP4CD4B8"/>
                <a:cs typeface="Times New Roman" pitchFamily="18" charset="0"/>
              </a:rPr>
              <a:t>phylum: </a:t>
            </a:r>
            <a:r>
              <a:rPr kumimoji="0" lang="en-US" sz="2400" b="0" i="0" u="none" strike="noStrike" cap="none" normalizeH="0" baseline="0" dirty="0" err="1" smtClean="0">
                <a:ln>
                  <a:noFill/>
                </a:ln>
                <a:solidFill>
                  <a:srgbClr val="C00000"/>
                </a:solidFill>
                <a:effectLst/>
                <a:latin typeface="Times New Roman" pitchFamily="18" charset="0"/>
                <a:ea typeface="AdvP4CD4B8"/>
                <a:cs typeface="Times New Roman" pitchFamily="18" charset="0"/>
              </a:rPr>
              <a:t>Plasmodiophoromycota</a:t>
            </a:r>
            <a:r>
              <a:rPr kumimoji="0" lang="en-US" sz="2400" b="0" i="0" u="none" strike="noStrike" cap="none" normalizeH="0" baseline="0" dirty="0" smtClean="0">
                <a:ln>
                  <a:noFill/>
                </a:ln>
                <a:solidFill>
                  <a:srgbClr val="C00000"/>
                </a:solidFill>
                <a:effectLst/>
                <a:latin typeface="Times New Roman" pitchFamily="18" charset="0"/>
                <a:ea typeface="AdvP4CD4B8"/>
                <a:cs typeface="Times New Roman" pitchFamily="18" charset="0"/>
              </a:rPr>
              <a:t>)</a:t>
            </a:r>
            <a:endParaRPr lang="en-US" sz="2400" dirty="0" smtClean="0">
              <a:solidFill>
                <a:srgbClr val="C00000"/>
              </a:solidFill>
              <a:latin typeface="Arial" pitchFamily="34" charset="0"/>
              <a:ea typeface="AdvP4CD4B8"/>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AdvP4CD4B8"/>
                <a:cs typeface="Times New Roman" pitchFamily="18" charset="0"/>
              </a:rPr>
              <a:t>c</a:t>
            </a:r>
            <a:r>
              <a:rPr kumimoji="0" lang="en-US" sz="2400" b="1" i="0" u="none" strike="noStrike" cap="none" normalizeH="0" baseline="0" dirty="0" smtClean="0">
                <a:ln>
                  <a:noFill/>
                </a:ln>
                <a:solidFill>
                  <a:schemeClr val="tx1">
                    <a:lumMod val="65000"/>
                    <a:lumOff val="35000"/>
                  </a:schemeClr>
                </a:solidFill>
                <a:effectLst/>
                <a:latin typeface="Times New Roman" pitchFamily="18" charset="0"/>
                <a:ea typeface="AdvP4CD4B8"/>
                <a:cs typeface="Times New Roman" pitchFamily="18" charset="0"/>
              </a:rPr>
              <a:t>. kingdom </a:t>
            </a:r>
            <a:r>
              <a:rPr kumimoji="0" lang="en-US" sz="2400" b="1" i="0" u="none" strike="noStrike" cap="none" normalizeH="0" baseline="0" dirty="0" err="1" smtClean="0">
                <a:ln>
                  <a:noFill/>
                </a:ln>
                <a:solidFill>
                  <a:schemeClr val="tx1">
                    <a:lumMod val="65000"/>
                    <a:lumOff val="35000"/>
                  </a:schemeClr>
                </a:solidFill>
                <a:effectLst/>
                <a:latin typeface="Times New Roman" pitchFamily="18" charset="0"/>
                <a:ea typeface="AdvP4CD4B8"/>
                <a:cs typeface="Times New Roman" pitchFamily="18" charset="0"/>
              </a:rPr>
              <a:t>Straminipila</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latin typeface="Times New Roman" pitchFamily="18" charset="0"/>
                <a:ea typeface="AdvP4CD4B8"/>
                <a:cs typeface="Times New Roman" pitchFamily="18" charset="0"/>
              </a:rPr>
              <a:t>(</a:t>
            </a:r>
            <a:r>
              <a:rPr kumimoji="0" lang="en-US" sz="2400" b="0" i="0" u="none" strike="noStrike" cap="none" normalizeH="0" baseline="0" dirty="0" smtClean="0">
                <a:ln>
                  <a:noFill/>
                </a:ln>
                <a:solidFill>
                  <a:srgbClr val="C00000"/>
                </a:solidFill>
                <a:effectLst/>
                <a:latin typeface="Times New Roman" pitchFamily="18" charset="0"/>
                <a:ea typeface="AdvP4CD4B8"/>
                <a:cs typeface="Times New Roman" pitchFamily="18" charset="0"/>
              </a:rPr>
              <a:t>phylum: </a:t>
            </a:r>
            <a:r>
              <a:rPr kumimoji="0" lang="en-US" sz="2400" b="0" i="0" u="none" strike="noStrike" cap="none" normalizeH="0" baseline="0" dirty="0" err="1" smtClean="0">
                <a:ln>
                  <a:noFill/>
                </a:ln>
                <a:solidFill>
                  <a:srgbClr val="C00000"/>
                </a:solidFill>
                <a:effectLst/>
                <a:latin typeface="Times New Roman" pitchFamily="18" charset="0"/>
                <a:ea typeface="AdvP4CD4B8"/>
                <a:cs typeface="Times New Roman" pitchFamily="18" charset="0"/>
              </a:rPr>
              <a:t>Oomycota</a:t>
            </a:r>
            <a:r>
              <a:rPr kumimoji="0" lang="en-US" sz="2400" b="1" i="0" u="none" strike="noStrike" cap="none" normalizeH="0" baseline="0" dirty="0" smtClean="0">
                <a:ln>
                  <a:noFill/>
                </a:ln>
                <a:solidFill>
                  <a:srgbClr val="C00000"/>
                </a:solidFill>
                <a:effectLst/>
                <a:latin typeface="Times New Roman" pitchFamily="18" charset="0"/>
                <a:ea typeface="AdvP4CD4B8"/>
                <a:cs typeface="Times New Roman" pitchFamily="18" charset="0"/>
              </a:rPr>
              <a:t> </a:t>
            </a:r>
            <a:r>
              <a:rPr kumimoji="0" lang="en-US" sz="2400" b="0" i="0" u="none" strike="noStrike" cap="none" normalizeH="0" baseline="0" dirty="0" smtClean="0">
                <a:ln>
                  <a:noFill/>
                </a:ln>
                <a:solidFill>
                  <a:srgbClr val="C00000"/>
                </a:solidFill>
                <a:effectLst/>
                <a:latin typeface="Times New Roman" pitchFamily="18" charset="0"/>
                <a:ea typeface="AdvP4CD4B8"/>
                <a:cs typeface="Times New Roman" pitchFamily="18" charset="0"/>
              </a:rPr>
              <a:t>and   phylum: </a:t>
            </a:r>
            <a:r>
              <a:rPr kumimoji="0" lang="en-US" sz="2400" b="0" i="0" u="none" strike="noStrike" cap="none" normalizeH="0" baseline="0" dirty="0" err="1" smtClean="0">
                <a:ln>
                  <a:noFill/>
                </a:ln>
                <a:solidFill>
                  <a:srgbClr val="C00000"/>
                </a:solidFill>
                <a:effectLst/>
                <a:latin typeface="Times New Roman" pitchFamily="18" charset="0"/>
                <a:ea typeface="AdvP4CD4B8"/>
                <a:cs typeface="Times New Roman" pitchFamily="18" charset="0"/>
              </a:rPr>
              <a:t>Hyphochytriomycota</a:t>
            </a:r>
            <a:r>
              <a:rPr kumimoji="0" lang="en-US" sz="2400" b="0" i="0" u="none" strike="noStrike" cap="none" normalizeH="0" baseline="0" dirty="0" smtClean="0">
                <a:ln>
                  <a:noFill/>
                </a:ln>
                <a:solidFill>
                  <a:srgbClr val="C00000"/>
                </a:solidFill>
                <a:effectLst/>
                <a:latin typeface="Times New Roman" pitchFamily="18" charset="0"/>
                <a:ea typeface="AdvP4CD4B8"/>
                <a:cs typeface="Times New Roman" pitchFamily="18" charset="0"/>
              </a:rPr>
              <a:t>)</a:t>
            </a:r>
            <a:endParaRPr kumimoji="0" lang="en-US" sz="2400" b="0" i="0" u="none" strike="noStrike" cap="none" normalizeH="0" baseline="0" dirty="0" smtClean="0">
              <a:ln>
                <a:noFill/>
              </a:ln>
              <a:solidFill>
                <a:srgbClr val="C00000"/>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Effect transition="in" filter="blinds(horizontal)">
                                      <p:cBhvr>
                                        <p:cTn id="7" dur="3000"/>
                                        <p:tgtEl>
                                          <p:spTgt spid="235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554">
                                            <p:txEl>
                                              <p:pRg st="1" end="1"/>
                                            </p:txEl>
                                          </p:spTgt>
                                        </p:tgtEl>
                                        <p:attrNameLst>
                                          <p:attrName>style.visibility</p:attrName>
                                        </p:attrNameLst>
                                      </p:cBhvr>
                                      <p:to>
                                        <p:strVal val="visible"/>
                                      </p:to>
                                    </p:set>
                                    <p:anim calcmode="lin" valueType="num">
                                      <p:cBhvr additive="base">
                                        <p:cTn id="12" dur="20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3554">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3554">
                                            <p:txEl>
                                              <p:pRg st="2" end="2"/>
                                            </p:txEl>
                                          </p:spTgt>
                                        </p:tgtEl>
                                        <p:attrNameLst>
                                          <p:attrName>style.visibility</p:attrName>
                                        </p:attrNameLst>
                                      </p:cBhvr>
                                      <p:to>
                                        <p:strVal val="visible"/>
                                      </p:to>
                                    </p:set>
                                    <p:anim calcmode="lin" valueType="num">
                                      <p:cBhvr additive="base">
                                        <p:cTn id="16" dur="20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23554">
                                            <p:txEl>
                                              <p:pRg st="2" end="2"/>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23554">
                                            <p:txEl>
                                              <p:pRg st="3" end="3"/>
                                            </p:txEl>
                                          </p:spTgt>
                                        </p:tgtEl>
                                        <p:attrNameLst>
                                          <p:attrName>style.visibility</p:attrName>
                                        </p:attrNameLst>
                                      </p:cBhvr>
                                      <p:to>
                                        <p:strVal val="visible"/>
                                      </p:to>
                                    </p:set>
                                    <p:anim calcmode="lin" valueType="num">
                                      <p:cBhvr additive="base">
                                        <p:cTn id="20" dur="2000" fill="hold"/>
                                        <p:tgtEl>
                                          <p:spTgt spid="23554">
                                            <p:txEl>
                                              <p:pRg st="3" end="3"/>
                                            </p:txEl>
                                          </p:spTgt>
                                        </p:tgtEl>
                                        <p:attrNameLst>
                                          <p:attrName>ppt_x</p:attrName>
                                        </p:attrNameLst>
                                      </p:cBhvr>
                                      <p:tavLst>
                                        <p:tav tm="0">
                                          <p:val>
                                            <p:strVal val="#ppt_x"/>
                                          </p:val>
                                        </p:tav>
                                        <p:tav tm="100000">
                                          <p:val>
                                            <p:strVal val="#ppt_x"/>
                                          </p:val>
                                        </p:tav>
                                      </p:tavLst>
                                    </p:anim>
                                    <p:anim calcmode="lin" valueType="num">
                                      <p:cBhvr additive="base">
                                        <p:cTn id="21" dur="2000" fill="hold"/>
                                        <p:tgtEl>
                                          <p:spTgt spid="2355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3554">
                                            <p:txEl>
                                              <p:pRg st="4" end="4"/>
                                            </p:txEl>
                                          </p:spTgt>
                                        </p:tgtEl>
                                        <p:attrNameLst>
                                          <p:attrName>style.visibility</p:attrName>
                                        </p:attrNameLst>
                                      </p:cBhvr>
                                      <p:to>
                                        <p:strVal val="visible"/>
                                      </p:to>
                                    </p:set>
                                    <p:anim calcmode="lin" valueType="num">
                                      <p:cBhvr additive="base">
                                        <p:cTn id="26" dur="20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additive="base">
                                        <p:cTn id="27" dur="2000" fill="hold"/>
                                        <p:tgtEl>
                                          <p:spTgt spid="23554">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23554">
                                            <p:txEl>
                                              <p:pRg st="5" end="5"/>
                                            </p:txEl>
                                          </p:spTgt>
                                        </p:tgtEl>
                                        <p:attrNameLst>
                                          <p:attrName>style.visibility</p:attrName>
                                        </p:attrNameLst>
                                      </p:cBhvr>
                                      <p:to>
                                        <p:strVal val="visible"/>
                                      </p:to>
                                    </p:set>
                                    <p:anim calcmode="lin" valueType="num">
                                      <p:cBhvr additive="base">
                                        <p:cTn id="30" dur="2000" fill="hold"/>
                                        <p:tgtEl>
                                          <p:spTgt spid="23554">
                                            <p:txEl>
                                              <p:pRg st="5" end="5"/>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23554">
                                            <p:txEl>
                                              <p:pRg st="5" end="5"/>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3554">
                                            <p:txEl>
                                              <p:pRg st="6" end="6"/>
                                            </p:txEl>
                                          </p:spTgt>
                                        </p:tgtEl>
                                        <p:attrNameLst>
                                          <p:attrName>style.visibility</p:attrName>
                                        </p:attrNameLst>
                                      </p:cBhvr>
                                      <p:to>
                                        <p:strVal val="visible"/>
                                      </p:to>
                                    </p:set>
                                    <p:anim calcmode="lin" valueType="num">
                                      <p:cBhvr additive="base">
                                        <p:cTn id="34" dur="2000" fill="hold"/>
                                        <p:tgtEl>
                                          <p:spTgt spid="23554">
                                            <p:txEl>
                                              <p:pRg st="6" end="6"/>
                                            </p:txEl>
                                          </p:spTgt>
                                        </p:tgtEl>
                                        <p:attrNameLst>
                                          <p:attrName>ppt_x</p:attrName>
                                        </p:attrNameLst>
                                      </p:cBhvr>
                                      <p:tavLst>
                                        <p:tav tm="0">
                                          <p:val>
                                            <p:strVal val="#ppt_x"/>
                                          </p:val>
                                        </p:tav>
                                        <p:tav tm="100000">
                                          <p:val>
                                            <p:strVal val="#ppt_x"/>
                                          </p:val>
                                        </p:tav>
                                      </p:tavLst>
                                    </p:anim>
                                    <p:anim calcmode="lin" valueType="num">
                                      <p:cBhvr additive="base">
                                        <p:cTn id="35" dur="2000" fill="hold"/>
                                        <p:tgtEl>
                                          <p:spTgt spid="23554">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3554">
                                            <p:txEl>
                                              <p:pRg st="7" end="7"/>
                                            </p:txEl>
                                          </p:spTgt>
                                        </p:tgtEl>
                                        <p:attrNameLst>
                                          <p:attrName>style.visibility</p:attrName>
                                        </p:attrNameLst>
                                      </p:cBhvr>
                                      <p:to>
                                        <p:strVal val="visible"/>
                                      </p:to>
                                    </p:set>
                                    <p:anim calcmode="lin" valueType="num">
                                      <p:cBhvr additive="base">
                                        <p:cTn id="38" dur="2000" fill="hold"/>
                                        <p:tgtEl>
                                          <p:spTgt spid="23554">
                                            <p:txEl>
                                              <p:pRg st="7" end="7"/>
                                            </p:txEl>
                                          </p:spTgt>
                                        </p:tgtEl>
                                        <p:attrNameLst>
                                          <p:attrName>ppt_x</p:attrName>
                                        </p:attrNameLst>
                                      </p:cBhvr>
                                      <p:tavLst>
                                        <p:tav tm="0">
                                          <p:val>
                                            <p:strVal val="#ppt_x"/>
                                          </p:val>
                                        </p:tav>
                                        <p:tav tm="100000">
                                          <p:val>
                                            <p:strVal val="#ppt_x"/>
                                          </p:val>
                                        </p:tav>
                                      </p:tavLst>
                                    </p:anim>
                                    <p:anim calcmode="lin" valueType="num">
                                      <p:cBhvr additive="base">
                                        <p:cTn id="39" dur="2000" fill="hold"/>
                                        <p:tgtEl>
                                          <p:spTgt spid="23554">
                                            <p:txEl>
                                              <p:pRg st="7" end="7"/>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3554">
                                            <p:txEl>
                                              <p:pRg st="8" end="8"/>
                                            </p:txEl>
                                          </p:spTgt>
                                        </p:tgtEl>
                                        <p:attrNameLst>
                                          <p:attrName>style.visibility</p:attrName>
                                        </p:attrNameLst>
                                      </p:cBhvr>
                                      <p:to>
                                        <p:strVal val="visible"/>
                                      </p:to>
                                    </p:set>
                                    <p:anim calcmode="lin" valueType="num">
                                      <p:cBhvr additive="base">
                                        <p:cTn id="42" dur="2000" fill="hold"/>
                                        <p:tgtEl>
                                          <p:spTgt spid="23554">
                                            <p:txEl>
                                              <p:pRg st="8" end="8"/>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23554">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ChangeArrowheads="1"/>
          </p:cNvSpPr>
          <p:nvPr/>
        </p:nvSpPr>
        <p:spPr bwMode="auto">
          <a:xfrm>
            <a:off x="357158" y="214290"/>
            <a:ext cx="850112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AdvP4CD4B8"/>
                <a:cs typeface="Times New Roman" pitchFamily="18" charset="0"/>
              </a:rPr>
              <a:t>The classification scheme adopted  in book of  </a:t>
            </a:r>
            <a:r>
              <a:rPr kumimoji="0" lang="en-US" sz="3200" b="1" i="0" u="none" strike="noStrike" cap="none" normalizeH="0" baseline="0" dirty="0" smtClean="0">
                <a:ln>
                  <a:noFill/>
                </a:ln>
                <a:solidFill>
                  <a:srgbClr val="00B050"/>
                </a:solidFill>
                <a:effectLst/>
                <a:latin typeface="Times New Roman" pitchFamily="18" charset="0"/>
                <a:ea typeface="AdvP4CD4B8"/>
                <a:cs typeface="Times New Roman" pitchFamily="18" charset="0"/>
              </a:rPr>
              <a:t>Webster  and Weber (Introduction to  Fungi, 2007  </a:t>
            </a:r>
            <a:r>
              <a:rPr kumimoji="0" lang="en-US" sz="3200" b="0" i="0" u="none" strike="noStrike" cap="none" normalizeH="0" baseline="0" dirty="0" smtClean="0">
                <a:ln>
                  <a:noFill/>
                </a:ln>
                <a:solidFill>
                  <a:schemeClr val="tx1"/>
                </a:solidFill>
                <a:effectLst/>
                <a:latin typeface="Times New Roman" pitchFamily="18" charset="0"/>
                <a:ea typeface="AdvP4CD4B8"/>
                <a:cs typeface="Times New Roman" pitchFamily="18" charset="0"/>
              </a:rPr>
              <a:t>3</a:t>
            </a:r>
            <a:r>
              <a:rPr kumimoji="0" lang="en-US" sz="3200" b="0" i="0" u="none" strike="noStrike" cap="none" normalizeH="0" baseline="30000" dirty="0" smtClean="0">
                <a:ln>
                  <a:noFill/>
                </a:ln>
                <a:solidFill>
                  <a:schemeClr val="tx1"/>
                </a:solidFill>
                <a:effectLst/>
                <a:latin typeface="Times New Roman" pitchFamily="18" charset="0"/>
                <a:ea typeface="AdvP4CD4B8"/>
                <a:cs typeface="Times New Roman" pitchFamily="18" charset="0"/>
              </a:rPr>
              <a:t>rd</a:t>
            </a:r>
            <a:r>
              <a:rPr kumimoji="0" lang="en-US" sz="3200" b="0" i="0" u="none" strike="noStrike" cap="none" normalizeH="0" baseline="0" dirty="0" smtClean="0">
                <a:ln>
                  <a:noFill/>
                </a:ln>
                <a:solidFill>
                  <a:schemeClr val="tx1"/>
                </a:solidFill>
                <a:effectLst/>
                <a:latin typeface="Times New Roman" pitchFamily="18" charset="0"/>
                <a:ea typeface="AdvP4CD4B8"/>
                <a:cs typeface="Times New Roman" pitchFamily="18" charset="0"/>
              </a:rPr>
              <a:t> ed. )  , showing mainly those groups treated in  some detail.</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3200" b="1" i="0" u="none" strike="noStrike" cap="none" normalizeH="0" baseline="0" dirty="0" smtClean="0">
                <a:ln>
                  <a:noFill/>
                </a:ln>
                <a:effectLst/>
                <a:latin typeface="Times New Roman" pitchFamily="18" charset="0"/>
                <a:ea typeface="AdvP4CD4B8"/>
                <a:cs typeface="Times New Roman" pitchFamily="18" charset="0"/>
              </a:rPr>
              <a:t>Kingdom1: Protozoa </a:t>
            </a:r>
            <a:endParaRPr kumimoji="0" lang="en-US" sz="3200" b="0" i="0" u="none" strike="noStrike" cap="none" normalizeH="0" baseline="0" dirty="0" smtClean="0">
              <a:ln>
                <a:noFill/>
              </a:ln>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3200" b="0" i="0" u="none" strike="noStrike" cap="none" normalizeH="0" baseline="0" dirty="0" smtClean="0">
                <a:ln>
                  <a:noFill/>
                </a:ln>
                <a:solidFill>
                  <a:schemeClr val="tx2">
                    <a:lumMod val="60000"/>
                    <a:lumOff val="40000"/>
                  </a:schemeClr>
                </a:solidFill>
                <a:effectLst/>
                <a:latin typeface="Times New Roman" pitchFamily="18" charset="0"/>
                <a:ea typeface="AdvP4CD4B8"/>
                <a:cs typeface="Times New Roman" pitchFamily="18" charset="0"/>
              </a:rPr>
              <a:t>Phylum1 :</a:t>
            </a:r>
            <a:r>
              <a:rPr kumimoji="0" lang="en-US" sz="3200" b="0" i="0" u="none" strike="noStrike" cap="none" normalizeH="0" baseline="0" dirty="0" err="1" smtClean="0">
                <a:ln>
                  <a:noFill/>
                </a:ln>
                <a:solidFill>
                  <a:schemeClr val="tx2">
                    <a:lumMod val="60000"/>
                    <a:lumOff val="40000"/>
                  </a:schemeClr>
                </a:solidFill>
                <a:effectLst/>
                <a:latin typeface="Times New Roman" pitchFamily="18" charset="0"/>
                <a:ea typeface="AdvP4CD4B8"/>
                <a:cs typeface="Times New Roman" pitchFamily="18" charset="0"/>
              </a:rPr>
              <a:t>Myxomycota</a:t>
            </a:r>
            <a:r>
              <a:rPr kumimoji="0" lang="en-US" sz="3200" b="0" i="0" u="none" strike="noStrike" cap="none" normalizeH="0" baseline="0" dirty="0" smtClean="0">
                <a:ln>
                  <a:noFill/>
                </a:ln>
                <a:solidFill>
                  <a:schemeClr val="tx2">
                    <a:lumMod val="60000"/>
                    <a:lumOff val="40000"/>
                  </a:schemeClr>
                </a:solidFill>
                <a:effectLst/>
                <a:latin typeface="Times New Roman" pitchFamily="18" charset="0"/>
                <a:ea typeface="AdvP4CD4B8"/>
                <a:cs typeface="Times New Roman" pitchFamily="18" charset="0"/>
              </a:rPr>
              <a:t> </a:t>
            </a:r>
            <a:endParaRPr kumimoji="0" lang="en-US" sz="3200" b="0" i="0" u="none" strike="noStrike" cap="none" normalizeH="0" baseline="0" dirty="0" smtClean="0">
              <a:ln>
                <a:noFill/>
              </a:ln>
              <a:solidFill>
                <a:schemeClr val="tx2">
                  <a:lumMod val="60000"/>
                  <a:lumOff val="40000"/>
                </a:schemeClr>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121">
                                            <p:txEl>
                                              <p:pRg st="0" end="0"/>
                                            </p:txEl>
                                          </p:spTgt>
                                        </p:tgtEl>
                                        <p:attrNameLst>
                                          <p:attrName>style.visibility</p:attrName>
                                        </p:attrNameLst>
                                      </p:cBhvr>
                                      <p:to>
                                        <p:strVal val="visible"/>
                                      </p:to>
                                    </p:set>
                                    <p:animEffect transition="in" filter="checkerboard(across)">
                                      <p:cBhvr>
                                        <p:cTn id="7" dur="500"/>
                                        <p:tgtEl>
                                          <p:spTgt spid="51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21">
                                            <p:txEl>
                                              <p:pRg st="1" end="1"/>
                                            </p:txEl>
                                          </p:spTgt>
                                        </p:tgtEl>
                                        <p:attrNameLst>
                                          <p:attrName>style.visibility</p:attrName>
                                        </p:attrNameLst>
                                      </p:cBhvr>
                                      <p:to>
                                        <p:strVal val="visible"/>
                                      </p:to>
                                    </p:set>
                                    <p:anim calcmode="lin" valueType="num">
                                      <p:cBhvr additive="base">
                                        <p:cTn id="12" dur="2000" fill="hold"/>
                                        <p:tgtEl>
                                          <p:spTgt spid="5121">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5121">
                                            <p:txEl>
                                              <p:pRg st="1" end="1"/>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5121">
                                            <p:txEl>
                                              <p:pRg st="2" end="2"/>
                                            </p:txEl>
                                          </p:spTgt>
                                        </p:tgtEl>
                                        <p:attrNameLst>
                                          <p:attrName>style.visibility</p:attrName>
                                        </p:attrNameLst>
                                      </p:cBhvr>
                                      <p:to>
                                        <p:strVal val="visible"/>
                                      </p:to>
                                    </p:set>
                                    <p:anim calcmode="lin" valueType="num">
                                      <p:cBhvr additive="base">
                                        <p:cTn id="16" dur="2000" fill="hold"/>
                                        <p:tgtEl>
                                          <p:spTgt spid="5121">
                                            <p:txEl>
                                              <p:pRg st="2" end="2"/>
                                            </p:txEl>
                                          </p:spTgt>
                                        </p:tgtEl>
                                        <p:attrNameLst>
                                          <p:attrName>ppt_x</p:attrName>
                                        </p:attrNameLst>
                                      </p:cBhvr>
                                      <p:tavLst>
                                        <p:tav tm="0">
                                          <p:val>
                                            <p:strVal val="#ppt_x"/>
                                          </p:val>
                                        </p:tav>
                                        <p:tav tm="100000">
                                          <p:val>
                                            <p:strVal val="#ppt_x"/>
                                          </p:val>
                                        </p:tav>
                                      </p:tavLst>
                                    </p:anim>
                                    <p:anim calcmode="lin" valueType="num">
                                      <p:cBhvr additive="base">
                                        <p:cTn id="17" dur="2000" fill="hold"/>
                                        <p:tgtEl>
                                          <p:spTgt spid="512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85720" y="500043"/>
            <a:ext cx="8215370" cy="6093976"/>
          </a:xfrm>
          <a:prstGeom prst="rect">
            <a:avLst/>
          </a:prstGeom>
        </p:spPr>
        <p:txBody>
          <a:bodyPr wrap="square">
            <a:spAutoFit/>
          </a:bodyPr>
          <a:lstStyle/>
          <a:p>
            <a:pPr lvl="0" algn="just" rtl="0" eaLnBrk="0" fontAlgn="base" hangingPunct="0">
              <a:lnSpc>
                <a:spcPct val="150000"/>
              </a:lnSpc>
              <a:spcBef>
                <a:spcPct val="0"/>
              </a:spcBef>
              <a:spcAft>
                <a:spcPct val="0"/>
              </a:spcAft>
            </a:pPr>
            <a:r>
              <a:rPr lang="en-US" sz="2600" b="1" dirty="0" smtClean="0">
                <a:latin typeface="Times New Roman" pitchFamily="18" charset="0"/>
                <a:ea typeface="AdvP4CD4B8"/>
                <a:cs typeface="Times New Roman" pitchFamily="18" charset="0"/>
              </a:rPr>
              <a:t>Kingdom2: </a:t>
            </a:r>
            <a:r>
              <a:rPr lang="en-US" sz="2600" b="1" dirty="0" err="1" smtClean="0">
                <a:latin typeface="Times New Roman" pitchFamily="18" charset="0"/>
                <a:ea typeface="AdvP4CD4B8"/>
                <a:cs typeface="Times New Roman" pitchFamily="18" charset="0"/>
              </a:rPr>
              <a:t>Straminipila</a:t>
            </a:r>
            <a:endParaRPr lang="en-US" sz="2600" dirty="0" smtClean="0">
              <a:latin typeface="Arial" pitchFamily="34" charset="0"/>
              <a:cs typeface="Arial" pitchFamily="34" charset="0"/>
            </a:endParaRPr>
          </a:p>
          <a:p>
            <a:pPr lvl="0" algn="just" rtl="0" eaLnBrk="0" fontAlgn="base" hangingPunct="0">
              <a:lnSpc>
                <a:spcPct val="150000"/>
              </a:lnSpc>
              <a:spcBef>
                <a:spcPct val="0"/>
              </a:spcBef>
              <a:spcAft>
                <a:spcPct val="0"/>
              </a:spcAft>
            </a:pPr>
            <a:r>
              <a:rPr lang="en-US" sz="2600" dirty="0" smtClean="0">
                <a:solidFill>
                  <a:schemeClr val="tx2">
                    <a:lumMod val="60000"/>
                    <a:lumOff val="40000"/>
                  </a:schemeClr>
                </a:solidFill>
                <a:latin typeface="Times New Roman" pitchFamily="18" charset="0"/>
                <a:ea typeface="AdvP4CD4B8"/>
                <a:cs typeface="Times New Roman" pitchFamily="18" charset="0"/>
              </a:rPr>
              <a:t>Phylum1 :</a:t>
            </a:r>
            <a:r>
              <a:rPr lang="en-US" sz="2600" dirty="0" err="1" smtClean="0">
                <a:solidFill>
                  <a:schemeClr val="tx2">
                    <a:lumMod val="60000"/>
                    <a:lumOff val="40000"/>
                  </a:schemeClr>
                </a:solidFill>
                <a:latin typeface="Times New Roman" pitchFamily="18" charset="0"/>
                <a:ea typeface="AdvP4CD4B8"/>
                <a:cs typeface="Times New Roman" pitchFamily="18" charset="0"/>
              </a:rPr>
              <a:t>Hyphochytriomycota</a:t>
            </a:r>
            <a:r>
              <a:rPr lang="en-US" sz="2600" dirty="0" smtClean="0">
                <a:solidFill>
                  <a:schemeClr val="tx2">
                    <a:lumMod val="60000"/>
                    <a:lumOff val="40000"/>
                  </a:schemeClr>
                </a:solidFill>
                <a:latin typeface="Times New Roman" pitchFamily="18" charset="0"/>
                <a:ea typeface="AdvP4CD4B8"/>
                <a:cs typeface="Times New Roman" pitchFamily="18" charset="0"/>
              </a:rPr>
              <a:t> </a:t>
            </a:r>
            <a:endParaRPr lang="en-US" sz="2600" dirty="0" smtClean="0">
              <a:solidFill>
                <a:schemeClr val="tx2">
                  <a:lumMod val="60000"/>
                  <a:lumOff val="40000"/>
                </a:schemeClr>
              </a:solidFill>
              <a:latin typeface="Arial" pitchFamily="34" charset="0"/>
              <a:cs typeface="Arial" pitchFamily="34" charset="0"/>
            </a:endParaRPr>
          </a:p>
          <a:p>
            <a:pPr lvl="0" algn="just" rtl="0" eaLnBrk="0" fontAlgn="base" hangingPunct="0">
              <a:lnSpc>
                <a:spcPct val="150000"/>
              </a:lnSpc>
              <a:spcBef>
                <a:spcPct val="0"/>
              </a:spcBef>
              <a:spcAft>
                <a:spcPct val="0"/>
              </a:spcAft>
            </a:pPr>
            <a:r>
              <a:rPr lang="en-US" sz="2600" dirty="0" smtClean="0">
                <a:solidFill>
                  <a:schemeClr val="tx2">
                    <a:lumMod val="60000"/>
                    <a:lumOff val="40000"/>
                  </a:schemeClr>
                </a:solidFill>
                <a:latin typeface="Times New Roman" pitchFamily="18" charset="0"/>
                <a:ea typeface="AdvP4CD4B8"/>
                <a:cs typeface="Times New Roman" pitchFamily="18" charset="0"/>
              </a:rPr>
              <a:t>Phylum2:Labyrinthulomycota </a:t>
            </a:r>
            <a:endParaRPr lang="en-US" sz="2600" dirty="0" smtClean="0">
              <a:solidFill>
                <a:schemeClr val="tx2">
                  <a:lumMod val="60000"/>
                  <a:lumOff val="40000"/>
                </a:schemeClr>
              </a:solidFill>
              <a:latin typeface="Arial" pitchFamily="34" charset="0"/>
              <a:cs typeface="Arial" pitchFamily="34" charset="0"/>
            </a:endParaRPr>
          </a:p>
          <a:p>
            <a:pPr lvl="0" algn="just" rtl="0" eaLnBrk="0" fontAlgn="base" hangingPunct="0">
              <a:lnSpc>
                <a:spcPct val="150000"/>
              </a:lnSpc>
              <a:spcBef>
                <a:spcPct val="0"/>
              </a:spcBef>
              <a:spcAft>
                <a:spcPct val="0"/>
              </a:spcAft>
            </a:pPr>
            <a:r>
              <a:rPr lang="en-US" sz="2600" dirty="0" smtClean="0">
                <a:solidFill>
                  <a:schemeClr val="tx2">
                    <a:lumMod val="60000"/>
                    <a:lumOff val="40000"/>
                  </a:schemeClr>
                </a:solidFill>
                <a:latin typeface="Times New Roman" pitchFamily="18" charset="0"/>
                <a:ea typeface="AdvP4CD4B8"/>
                <a:cs typeface="Times New Roman" pitchFamily="18" charset="0"/>
              </a:rPr>
              <a:t>Phylum3:Oomycota </a:t>
            </a:r>
            <a:endParaRPr lang="en-US" sz="2600" dirty="0" smtClean="0">
              <a:solidFill>
                <a:schemeClr val="tx2">
                  <a:lumMod val="60000"/>
                  <a:lumOff val="40000"/>
                </a:schemeClr>
              </a:solidFill>
              <a:latin typeface="Arial" pitchFamily="34" charset="0"/>
              <a:cs typeface="Arial" pitchFamily="34" charset="0"/>
            </a:endParaRPr>
          </a:p>
          <a:p>
            <a:pPr lvl="0" algn="just" rtl="0" eaLnBrk="0" fontAlgn="base" hangingPunct="0">
              <a:lnSpc>
                <a:spcPct val="150000"/>
              </a:lnSpc>
              <a:spcBef>
                <a:spcPct val="0"/>
              </a:spcBef>
              <a:spcAft>
                <a:spcPct val="0"/>
              </a:spcAft>
            </a:pPr>
            <a:r>
              <a:rPr lang="en-US" sz="2600" b="1" dirty="0" smtClean="0">
                <a:latin typeface="Times New Roman" pitchFamily="18" charset="0"/>
                <a:ea typeface="AdvP4CD4B8"/>
                <a:cs typeface="Times New Roman" pitchFamily="18" charset="0"/>
              </a:rPr>
              <a:t>Kingdom3: Fungi (</a:t>
            </a:r>
            <a:r>
              <a:rPr lang="en-US" sz="2600" b="1" dirty="0" err="1" smtClean="0">
                <a:latin typeface="Times New Roman" pitchFamily="18" charset="0"/>
                <a:ea typeface="AdvP4CD4B8"/>
                <a:cs typeface="Times New Roman" pitchFamily="18" charset="0"/>
              </a:rPr>
              <a:t>Eumycota</a:t>
            </a:r>
            <a:r>
              <a:rPr lang="en-US" sz="2600" b="1" dirty="0" smtClean="0">
                <a:latin typeface="Times New Roman" pitchFamily="18" charset="0"/>
                <a:ea typeface="AdvP4CD4B8"/>
                <a:cs typeface="Times New Roman" pitchFamily="18" charset="0"/>
              </a:rPr>
              <a:t>)</a:t>
            </a:r>
            <a:endParaRPr lang="en-US" sz="2600" dirty="0" smtClean="0">
              <a:latin typeface="Arial" pitchFamily="34" charset="0"/>
              <a:cs typeface="Arial" pitchFamily="34" charset="0"/>
            </a:endParaRPr>
          </a:p>
          <a:p>
            <a:pPr lvl="0" algn="just" rtl="0" eaLnBrk="0" fontAlgn="base" hangingPunct="0">
              <a:lnSpc>
                <a:spcPct val="150000"/>
              </a:lnSpc>
              <a:spcBef>
                <a:spcPct val="0"/>
              </a:spcBef>
              <a:spcAft>
                <a:spcPct val="0"/>
              </a:spcAft>
            </a:pPr>
            <a:r>
              <a:rPr lang="en-US" sz="2600" dirty="0" smtClean="0">
                <a:solidFill>
                  <a:schemeClr val="tx2">
                    <a:lumMod val="60000"/>
                    <a:lumOff val="40000"/>
                  </a:schemeClr>
                </a:solidFill>
                <a:latin typeface="Times New Roman" pitchFamily="18" charset="0"/>
                <a:ea typeface="AdvP4CD4B8"/>
                <a:cs typeface="Times New Roman" pitchFamily="18" charset="0"/>
              </a:rPr>
              <a:t>Phylum1 :  </a:t>
            </a:r>
            <a:r>
              <a:rPr lang="en-US" sz="2600" dirty="0" err="1" smtClean="0">
                <a:solidFill>
                  <a:schemeClr val="tx2">
                    <a:lumMod val="60000"/>
                    <a:lumOff val="40000"/>
                  </a:schemeClr>
                </a:solidFill>
                <a:latin typeface="Times New Roman" pitchFamily="18" charset="0"/>
                <a:ea typeface="AdvP4CD4B8"/>
                <a:cs typeface="Times New Roman" pitchFamily="18" charset="0"/>
              </a:rPr>
              <a:t>Chytridiomycota</a:t>
            </a:r>
            <a:endParaRPr lang="en-US" sz="2600" dirty="0" smtClean="0">
              <a:solidFill>
                <a:schemeClr val="tx2">
                  <a:lumMod val="60000"/>
                  <a:lumOff val="40000"/>
                </a:schemeClr>
              </a:solidFill>
              <a:latin typeface="Arial" pitchFamily="34" charset="0"/>
              <a:cs typeface="Arial" pitchFamily="34" charset="0"/>
            </a:endParaRPr>
          </a:p>
          <a:p>
            <a:pPr lvl="0" algn="just" rtl="0" eaLnBrk="0" fontAlgn="base" hangingPunct="0">
              <a:lnSpc>
                <a:spcPct val="150000"/>
              </a:lnSpc>
              <a:spcBef>
                <a:spcPct val="0"/>
              </a:spcBef>
              <a:spcAft>
                <a:spcPct val="0"/>
              </a:spcAft>
            </a:pPr>
            <a:r>
              <a:rPr lang="en-US" sz="2600" dirty="0" smtClean="0">
                <a:solidFill>
                  <a:schemeClr val="tx2">
                    <a:lumMod val="60000"/>
                    <a:lumOff val="40000"/>
                  </a:schemeClr>
                </a:solidFill>
                <a:latin typeface="Times New Roman" pitchFamily="18" charset="0"/>
                <a:ea typeface="AdvP4CD4B8"/>
                <a:cs typeface="Times New Roman" pitchFamily="18" charset="0"/>
              </a:rPr>
              <a:t>Phylum2 :  </a:t>
            </a:r>
            <a:r>
              <a:rPr lang="en-US" sz="2600" dirty="0" err="1" smtClean="0">
                <a:solidFill>
                  <a:schemeClr val="tx2">
                    <a:lumMod val="60000"/>
                    <a:lumOff val="40000"/>
                  </a:schemeClr>
                </a:solidFill>
                <a:latin typeface="Times New Roman" pitchFamily="18" charset="0"/>
                <a:ea typeface="AdvP4CD4B8"/>
                <a:cs typeface="Times New Roman" pitchFamily="18" charset="0"/>
              </a:rPr>
              <a:t>Zygomycota</a:t>
            </a:r>
            <a:r>
              <a:rPr lang="en-US" sz="2600" dirty="0" smtClean="0">
                <a:solidFill>
                  <a:schemeClr val="tx2">
                    <a:lumMod val="60000"/>
                    <a:lumOff val="40000"/>
                  </a:schemeClr>
                </a:solidFill>
                <a:latin typeface="Times New Roman" pitchFamily="18" charset="0"/>
                <a:ea typeface="AdvP4CD4B8"/>
                <a:cs typeface="Times New Roman" pitchFamily="18" charset="0"/>
              </a:rPr>
              <a:t> </a:t>
            </a:r>
            <a:endParaRPr lang="en-US" sz="2600" dirty="0" smtClean="0">
              <a:solidFill>
                <a:schemeClr val="tx2">
                  <a:lumMod val="60000"/>
                  <a:lumOff val="40000"/>
                </a:schemeClr>
              </a:solidFill>
              <a:latin typeface="Arial" pitchFamily="34" charset="0"/>
              <a:cs typeface="Arial" pitchFamily="34" charset="0"/>
            </a:endParaRPr>
          </a:p>
          <a:p>
            <a:pPr lvl="0" algn="just" rtl="0" eaLnBrk="0" fontAlgn="base" hangingPunct="0">
              <a:lnSpc>
                <a:spcPct val="150000"/>
              </a:lnSpc>
              <a:spcBef>
                <a:spcPct val="0"/>
              </a:spcBef>
              <a:spcAft>
                <a:spcPct val="0"/>
              </a:spcAft>
            </a:pPr>
            <a:r>
              <a:rPr lang="en-US" sz="2600" dirty="0" smtClean="0">
                <a:solidFill>
                  <a:schemeClr val="tx2">
                    <a:lumMod val="60000"/>
                    <a:lumOff val="40000"/>
                  </a:schemeClr>
                </a:solidFill>
                <a:latin typeface="Times New Roman" pitchFamily="18" charset="0"/>
                <a:ea typeface="AdvP4CD4B8"/>
                <a:cs typeface="Times New Roman" pitchFamily="18" charset="0"/>
              </a:rPr>
              <a:t>Phylum3 :  </a:t>
            </a:r>
            <a:r>
              <a:rPr lang="en-US" sz="2600" dirty="0" err="1" smtClean="0">
                <a:solidFill>
                  <a:schemeClr val="tx2">
                    <a:lumMod val="60000"/>
                    <a:lumOff val="40000"/>
                  </a:schemeClr>
                </a:solidFill>
                <a:latin typeface="Times New Roman" pitchFamily="18" charset="0"/>
                <a:ea typeface="AdvP4CD4B8"/>
                <a:cs typeface="Times New Roman" pitchFamily="18" charset="0"/>
              </a:rPr>
              <a:t>Basidiomycota</a:t>
            </a:r>
            <a:r>
              <a:rPr lang="en-US" sz="2600" dirty="0" smtClean="0">
                <a:solidFill>
                  <a:schemeClr val="tx2">
                    <a:lumMod val="60000"/>
                    <a:lumOff val="40000"/>
                  </a:schemeClr>
                </a:solidFill>
                <a:latin typeface="Times New Roman" pitchFamily="18" charset="0"/>
                <a:ea typeface="AdvP4CD4B8"/>
                <a:cs typeface="Times New Roman" pitchFamily="18" charset="0"/>
              </a:rPr>
              <a:t> </a:t>
            </a:r>
            <a:endParaRPr lang="en-US" sz="2600" dirty="0" smtClean="0">
              <a:solidFill>
                <a:schemeClr val="tx2">
                  <a:lumMod val="60000"/>
                  <a:lumOff val="40000"/>
                </a:schemeClr>
              </a:solidFill>
              <a:latin typeface="Arial" pitchFamily="34" charset="0"/>
              <a:cs typeface="Arial" pitchFamily="34" charset="0"/>
            </a:endParaRPr>
          </a:p>
          <a:p>
            <a:pPr lvl="0" algn="just" rtl="0" eaLnBrk="0" fontAlgn="base" hangingPunct="0">
              <a:lnSpc>
                <a:spcPct val="150000"/>
              </a:lnSpc>
              <a:spcBef>
                <a:spcPct val="0"/>
              </a:spcBef>
              <a:spcAft>
                <a:spcPct val="0"/>
              </a:spcAft>
            </a:pPr>
            <a:r>
              <a:rPr lang="en-US" sz="2600" dirty="0" smtClean="0">
                <a:solidFill>
                  <a:schemeClr val="tx2">
                    <a:lumMod val="60000"/>
                    <a:lumOff val="40000"/>
                  </a:schemeClr>
                </a:solidFill>
                <a:latin typeface="Times New Roman" pitchFamily="18" charset="0"/>
                <a:ea typeface="AdvP4CD4B8"/>
                <a:cs typeface="Times New Roman" pitchFamily="18" charset="0"/>
              </a:rPr>
              <a:t>Phylum 4:  </a:t>
            </a:r>
            <a:r>
              <a:rPr lang="en-US" sz="2600" dirty="0" err="1" smtClean="0">
                <a:solidFill>
                  <a:schemeClr val="tx2">
                    <a:lumMod val="60000"/>
                    <a:lumOff val="40000"/>
                  </a:schemeClr>
                </a:solidFill>
                <a:latin typeface="Times New Roman" pitchFamily="18" charset="0"/>
                <a:ea typeface="AdvP4CD4B8"/>
                <a:cs typeface="Times New Roman" pitchFamily="18" charset="0"/>
              </a:rPr>
              <a:t>Ascomycota</a:t>
            </a:r>
            <a:r>
              <a:rPr lang="en-US" sz="2600" dirty="0" smtClean="0">
                <a:solidFill>
                  <a:schemeClr val="tx2">
                    <a:lumMod val="60000"/>
                    <a:lumOff val="40000"/>
                  </a:schemeClr>
                </a:solidFill>
                <a:latin typeface="Times New Roman" pitchFamily="18" charset="0"/>
                <a:ea typeface="AdvP4CD4B8"/>
                <a:cs typeface="Times New Roman" pitchFamily="18" charset="0"/>
              </a:rPr>
              <a:t> </a:t>
            </a:r>
            <a:endParaRPr lang="en-US" sz="2600" dirty="0" smtClean="0">
              <a:solidFill>
                <a:schemeClr val="tx2">
                  <a:lumMod val="60000"/>
                  <a:lumOff val="40000"/>
                </a:schemeClr>
              </a:solidFill>
              <a:latin typeface="Arial" pitchFamily="34" charset="0"/>
              <a:cs typeface="Arial" pitchFamily="34" charset="0"/>
            </a:endParaRPr>
          </a:p>
          <a:p>
            <a:pPr lvl="0" algn="just" rtl="0" eaLnBrk="0" fontAlgn="base" hangingPunct="0">
              <a:lnSpc>
                <a:spcPct val="150000"/>
              </a:lnSpc>
              <a:spcBef>
                <a:spcPct val="0"/>
              </a:spcBef>
              <a:spcAft>
                <a:spcPct val="0"/>
              </a:spcAft>
            </a:pPr>
            <a:r>
              <a:rPr lang="en-US" sz="2600" dirty="0" smtClean="0">
                <a:solidFill>
                  <a:schemeClr val="tx2">
                    <a:lumMod val="60000"/>
                    <a:lumOff val="40000"/>
                  </a:schemeClr>
                </a:solidFill>
                <a:latin typeface="Times New Roman" pitchFamily="18" charset="0"/>
                <a:ea typeface="AdvP4CD4B8"/>
                <a:cs typeface="Times New Roman" pitchFamily="18" charset="0"/>
              </a:rPr>
              <a:t>Phylum 5:  Anamorphic fungi </a:t>
            </a:r>
            <a:endParaRPr lang="en-US" sz="2600" dirty="0" smtClean="0">
              <a:solidFill>
                <a:schemeClr val="tx2">
                  <a:lumMod val="60000"/>
                  <a:lumOff val="40000"/>
                </a:schemeClr>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500"/>
                                        <p:tgtEl>
                                          <p:spTgt spid="2">
                                            <p:txEl>
                                              <p:pRg st="0" end="0"/>
                                            </p:txEl>
                                          </p:spTgt>
                                        </p:tgtEl>
                                      </p:cBhvr>
                                    </p:animEffect>
                                    <p:set>
                                      <p:cBhvr>
                                        <p:cTn id="7" dur="1" fill="hold">
                                          <p:stCondLst>
                                            <p:cond delay="499"/>
                                          </p:stCondLst>
                                        </p:cTn>
                                        <p:tgtEl>
                                          <p:spTgt spid="2">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500"/>
                                        <p:tgtEl>
                                          <p:spTgt spid="2">
                                            <p:txEl>
                                              <p:pRg st="1" end="1"/>
                                            </p:txEl>
                                          </p:spTgt>
                                        </p:tgtEl>
                                      </p:cBhvr>
                                    </p:animEffect>
                                    <p:set>
                                      <p:cBhvr>
                                        <p:cTn id="10" dur="1" fill="hold">
                                          <p:stCondLst>
                                            <p:cond delay="499"/>
                                          </p:stCondLst>
                                        </p:cTn>
                                        <p:tgtEl>
                                          <p:spTgt spid="2">
                                            <p:txEl>
                                              <p:pRg st="1" end="1"/>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500"/>
                                        <p:tgtEl>
                                          <p:spTgt spid="2">
                                            <p:txEl>
                                              <p:pRg st="2" end="2"/>
                                            </p:txEl>
                                          </p:spTgt>
                                        </p:tgtEl>
                                      </p:cBhvr>
                                    </p:animEffect>
                                    <p:set>
                                      <p:cBhvr>
                                        <p:cTn id="13" dur="1" fill="hold">
                                          <p:stCondLst>
                                            <p:cond delay="499"/>
                                          </p:stCondLst>
                                        </p:cTn>
                                        <p:tgtEl>
                                          <p:spTgt spid="2">
                                            <p:txEl>
                                              <p:pRg st="2" end="2"/>
                                            </p:txEl>
                                          </p:spTgt>
                                        </p:tgtEl>
                                        <p:attrNameLst>
                                          <p:attrName>style.visibility</p:attrName>
                                        </p:attrNameLst>
                                      </p:cBhvr>
                                      <p:to>
                                        <p:strVal val="hidden"/>
                                      </p:to>
                                    </p:set>
                                  </p:childTnLst>
                                </p:cTn>
                              </p:par>
                              <p:par>
                                <p:cTn id="14" presetID="5" presetClass="exit" presetSubtype="10" fill="hold" nodeType="withEffect">
                                  <p:stCondLst>
                                    <p:cond delay="0"/>
                                  </p:stCondLst>
                                  <p:childTnLst>
                                    <p:animEffect transition="out" filter="checkerboard(across)">
                                      <p:cBhvr>
                                        <p:cTn id="15" dur="500"/>
                                        <p:tgtEl>
                                          <p:spTgt spid="2">
                                            <p:txEl>
                                              <p:pRg st="3" end="3"/>
                                            </p:txEl>
                                          </p:spTgt>
                                        </p:tgtEl>
                                      </p:cBhvr>
                                    </p:animEffect>
                                    <p:set>
                                      <p:cBhvr>
                                        <p:cTn id="16" dur="1" fill="hold">
                                          <p:stCondLst>
                                            <p:cond delay="499"/>
                                          </p:stCondLst>
                                        </p:cTn>
                                        <p:tgtEl>
                                          <p:spTgt spid="2">
                                            <p:txEl>
                                              <p:pRg st="3" end="3"/>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checkerboard(across)">
                                      <p:cBhvr>
                                        <p:cTn id="21" dur="2000"/>
                                        <p:tgtEl>
                                          <p:spTgt spid="2">
                                            <p:txEl>
                                              <p:pRg st="0" end="0"/>
                                            </p:txEl>
                                          </p:spTgt>
                                        </p:tgtEl>
                                      </p:cBhvr>
                                    </p:animEffect>
                                  </p:childTnLst>
                                </p:cTn>
                              </p:par>
                              <p:par>
                                <p:cTn id="22" presetID="5" presetClass="entr" presetSubtype="10" fill="hold" nodeType="with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checkerboard(across)">
                                      <p:cBhvr>
                                        <p:cTn id="24" dur="2000"/>
                                        <p:tgtEl>
                                          <p:spTgt spid="2">
                                            <p:txEl>
                                              <p:pRg st="1" end="1"/>
                                            </p:txEl>
                                          </p:spTgt>
                                        </p:tgtEl>
                                      </p:cBhvr>
                                    </p:animEffect>
                                  </p:childTnLst>
                                </p:cTn>
                              </p:par>
                              <p:par>
                                <p:cTn id="25" presetID="5" presetClass="entr" presetSubtype="10" fill="hold" nodeType="with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checkerboard(across)">
                                      <p:cBhvr>
                                        <p:cTn id="27" dur="2000"/>
                                        <p:tgtEl>
                                          <p:spTgt spid="2">
                                            <p:txEl>
                                              <p:pRg st="2" end="2"/>
                                            </p:txEl>
                                          </p:spTgt>
                                        </p:tgtEl>
                                      </p:cBhvr>
                                    </p:animEffect>
                                  </p:childTnLst>
                                </p:cTn>
                              </p:par>
                              <p:par>
                                <p:cTn id="28" presetID="5" presetClass="entr" presetSubtype="10" fill="hold" nodeType="withEffect">
                                  <p:stCondLst>
                                    <p:cond delay="0"/>
                                  </p:stCondLst>
                                  <p:childTnLst>
                                    <p:set>
                                      <p:cBhvr>
                                        <p:cTn id="29" dur="1" fill="hold">
                                          <p:stCondLst>
                                            <p:cond delay="0"/>
                                          </p:stCondLst>
                                        </p:cTn>
                                        <p:tgtEl>
                                          <p:spTgt spid="2">
                                            <p:txEl>
                                              <p:pRg st="3" end="3"/>
                                            </p:txEl>
                                          </p:spTgt>
                                        </p:tgtEl>
                                        <p:attrNameLst>
                                          <p:attrName>style.visibility</p:attrName>
                                        </p:attrNameLst>
                                      </p:cBhvr>
                                      <p:to>
                                        <p:strVal val="visible"/>
                                      </p:to>
                                    </p:set>
                                    <p:animEffect transition="in" filter="checkerboard(across)">
                                      <p:cBhvr>
                                        <p:cTn id="30" dur="2000"/>
                                        <p:tgtEl>
                                          <p:spTgt spid="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nodeType="clickEffect">
                                  <p:stCondLst>
                                    <p:cond delay="0"/>
                                  </p:stCondLst>
                                  <p:childTnLst>
                                    <p:set>
                                      <p:cBhvr>
                                        <p:cTn id="34" dur="1" fill="hold">
                                          <p:stCondLst>
                                            <p:cond delay="0"/>
                                          </p:stCondLst>
                                        </p:cTn>
                                        <p:tgtEl>
                                          <p:spTgt spid="2">
                                            <p:txEl>
                                              <p:pRg st="4" end="4"/>
                                            </p:txEl>
                                          </p:spTgt>
                                        </p:tgtEl>
                                        <p:attrNameLst>
                                          <p:attrName>style.visibility</p:attrName>
                                        </p:attrNameLst>
                                      </p:cBhvr>
                                      <p:to>
                                        <p:strVal val="visible"/>
                                      </p:to>
                                    </p:set>
                                    <p:animEffect transition="in" filter="checkerboard(across)">
                                      <p:cBhvr>
                                        <p:cTn id="35" dur="2000"/>
                                        <p:tgtEl>
                                          <p:spTgt spid="2">
                                            <p:txEl>
                                              <p:pRg st="4" end="4"/>
                                            </p:txEl>
                                          </p:spTgt>
                                        </p:tgtEl>
                                      </p:cBhvr>
                                    </p:animEffect>
                                  </p:childTnLst>
                                </p:cTn>
                              </p:par>
                              <p:par>
                                <p:cTn id="36" presetID="5" presetClass="entr" presetSubtype="10" fill="hold" nodeType="withEffect">
                                  <p:stCondLst>
                                    <p:cond delay="0"/>
                                  </p:stCondLst>
                                  <p:childTnLst>
                                    <p:set>
                                      <p:cBhvr>
                                        <p:cTn id="37" dur="1" fill="hold">
                                          <p:stCondLst>
                                            <p:cond delay="0"/>
                                          </p:stCondLst>
                                        </p:cTn>
                                        <p:tgtEl>
                                          <p:spTgt spid="2">
                                            <p:txEl>
                                              <p:pRg st="5" end="5"/>
                                            </p:txEl>
                                          </p:spTgt>
                                        </p:tgtEl>
                                        <p:attrNameLst>
                                          <p:attrName>style.visibility</p:attrName>
                                        </p:attrNameLst>
                                      </p:cBhvr>
                                      <p:to>
                                        <p:strVal val="visible"/>
                                      </p:to>
                                    </p:set>
                                    <p:animEffect transition="in" filter="checkerboard(across)">
                                      <p:cBhvr>
                                        <p:cTn id="38" dur="2000"/>
                                        <p:tgtEl>
                                          <p:spTgt spid="2">
                                            <p:txEl>
                                              <p:pRg st="5" end="5"/>
                                            </p:txEl>
                                          </p:spTgt>
                                        </p:tgtEl>
                                      </p:cBhvr>
                                    </p:animEffect>
                                  </p:childTnLst>
                                </p:cTn>
                              </p:par>
                              <p:par>
                                <p:cTn id="39" presetID="5" presetClass="entr" presetSubtype="10" fill="hold" nodeType="with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checkerboard(across)">
                                      <p:cBhvr>
                                        <p:cTn id="41" dur="2000"/>
                                        <p:tgtEl>
                                          <p:spTgt spid="2">
                                            <p:txEl>
                                              <p:pRg st="6" end="6"/>
                                            </p:txEl>
                                          </p:spTgt>
                                        </p:tgtEl>
                                      </p:cBhvr>
                                    </p:animEffect>
                                  </p:childTnLst>
                                </p:cTn>
                              </p:par>
                              <p:par>
                                <p:cTn id="42" presetID="5" presetClass="entr" presetSubtype="10" fill="hold" nodeType="withEffect">
                                  <p:stCondLst>
                                    <p:cond delay="0"/>
                                  </p:stCondLst>
                                  <p:childTnLst>
                                    <p:set>
                                      <p:cBhvr>
                                        <p:cTn id="43" dur="1" fill="hold">
                                          <p:stCondLst>
                                            <p:cond delay="0"/>
                                          </p:stCondLst>
                                        </p:cTn>
                                        <p:tgtEl>
                                          <p:spTgt spid="2">
                                            <p:txEl>
                                              <p:pRg st="7" end="7"/>
                                            </p:txEl>
                                          </p:spTgt>
                                        </p:tgtEl>
                                        <p:attrNameLst>
                                          <p:attrName>style.visibility</p:attrName>
                                        </p:attrNameLst>
                                      </p:cBhvr>
                                      <p:to>
                                        <p:strVal val="visible"/>
                                      </p:to>
                                    </p:set>
                                    <p:animEffect transition="in" filter="checkerboard(across)">
                                      <p:cBhvr>
                                        <p:cTn id="44" dur="2000"/>
                                        <p:tgtEl>
                                          <p:spTgt spid="2">
                                            <p:txEl>
                                              <p:pRg st="7" end="7"/>
                                            </p:txEl>
                                          </p:spTgt>
                                        </p:tgtEl>
                                      </p:cBhvr>
                                    </p:animEffect>
                                  </p:childTnLst>
                                </p:cTn>
                              </p:par>
                              <p:par>
                                <p:cTn id="45" presetID="5" presetClass="entr" presetSubtype="10" fill="hold" nodeType="with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checkerboard(across)">
                                      <p:cBhvr>
                                        <p:cTn id="47" dur="2000"/>
                                        <p:tgtEl>
                                          <p:spTgt spid="2">
                                            <p:txEl>
                                              <p:pRg st="8" end="8"/>
                                            </p:txEl>
                                          </p:spTgt>
                                        </p:tgtEl>
                                      </p:cBhvr>
                                    </p:animEffect>
                                  </p:childTnLst>
                                </p:cTn>
                              </p:par>
                              <p:par>
                                <p:cTn id="48" presetID="5" presetClass="entr" presetSubtype="10" fill="hold" nodeType="withEffect">
                                  <p:stCondLst>
                                    <p:cond delay="0"/>
                                  </p:stCondLst>
                                  <p:childTnLst>
                                    <p:set>
                                      <p:cBhvr>
                                        <p:cTn id="49" dur="1" fill="hold">
                                          <p:stCondLst>
                                            <p:cond delay="0"/>
                                          </p:stCondLst>
                                        </p:cTn>
                                        <p:tgtEl>
                                          <p:spTgt spid="2">
                                            <p:txEl>
                                              <p:pRg st="9" end="9"/>
                                            </p:txEl>
                                          </p:spTgt>
                                        </p:tgtEl>
                                        <p:attrNameLst>
                                          <p:attrName>style.visibility</p:attrName>
                                        </p:attrNameLst>
                                      </p:cBhvr>
                                      <p:to>
                                        <p:strVal val="visible"/>
                                      </p:to>
                                    </p:set>
                                    <p:animEffect transition="in" filter="checkerboard(across)">
                                      <p:cBhvr>
                                        <p:cTn id="50" dur="20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357158" y="285728"/>
            <a:ext cx="850112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Division 1: </a:t>
            </a:r>
            <a:r>
              <a:rPr kumimoji="0" lang="en-US" sz="2400" b="1" i="0" u="none" strike="noStrike" cap="none" normalizeH="0" baseline="0" dirty="0" err="1" smtClean="0">
                <a:ln>
                  <a:noFill/>
                </a:ln>
                <a:solidFill>
                  <a:srgbClr val="FF0000"/>
                </a:solidFill>
                <a:effectLst/>
                <a:latin typeface="Times New Roman" pitchFamily="18" charset="0"/>
                <a:ea typeface="Times New Roman" pitchFamily="18" charset="0"/>
                <a:cs typeface="Times New Roman" pitchFamily="18" charset="0"/>
              </a:rPr>
              <a:t>Gymnomycota</a:t>
            </a:r>
            <a:r>
              <a:rPr kumimoji="0" lang="en-US" sz="24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Class 1: </a:t>
            </a:r>
            <a:r>
              <a:rPr kumimoji="0" lang="en-US" sz="24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Myxomycetes</a:t>
            </a:r>
            <a:r>
              <a:rPr kumimoji="0" lang="en-US" sz="24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rgbClr val="00B050"/>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One founders of mycology considered the slime molds animals and called them </a:t>
            </a:r>
            <a:r>
              <a:rPr kumimoji="0" lang="en-US"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Mycotozoa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because the vegetative phase is like-plasmodium.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4" name="Rectangle 2"/>
          <p:cNvSpPr>
            <a:spLocks noChangeArrowheads="1"/>
          </p:cNvSpPr>
          <p:nvPr/>
        </p:nvSpPr>
        <p:spPr bwMode="auto">
          <a:xfrm>
            <a:off x="214282" y="3214686"/>
            <a:ext cx="8715436"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6">
                    <a:lumMod val="75000"/>
                  </a:schemeClr>
                </a:solidFill>
                <a:effectLst/>
                <a:latin typeface="Times New Roman" pitchFamily="18" charset="0"/>
                <a:ea typeface="Times New Roman" pitchFamily="18" charset="0"/>
                <a:cs typeface="Times New Roman" pitchFamily="18" charset="0"/>
              </a:rPr>
              <a:t>What is plasmodium? </a:t>
            </a:r>
            <a:endParaRPr kumimoji="0" lang="en-US" sz="2400" b="0" i="0" u="none" strike="noStrike" cap="none" normalizeH="0" baseline="0" dirty="0" smtClean="0">
              <a:ln>
                <a:noFill/>
              </a:ln>
              <a:solidFill>
                <a:schemeClr val="accent6">
                  <a:lumMod val="75000"/>
                </a:schemeClr>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It is a mass of protoplasm, de limited only by a thin plasma membrane and a gelatinous sheath. The plasmodium does not have a definite size or shape. The protoplast is fluid in some portions and gelatinous in others </a:t>
            </a:r>
            <a:r>
              <a:rPr kumimoji="0" lang="en-US"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veins-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3">
                                            <p:txEl>
                                              <p:pRg st="0" end="0"/>
                                            </p:txEl>
                                          </p:spTgt>
                                        </p:tgtEl>
                                        <p:attrNameLst>
                                          <p:attrName>style.visibility</p:attrName>
                                        </p:attrNameLst>
                                      </p:cBhvr>
                                      <p:to>
                                        <p:strVal val="visible"/>
                                      </p:to>
                                    </p:set>
                                    <p:anim calcmode="lin" valueType="num">
                                      <p:cBhvr additive="base">
                                        <p:cTn id="7" dur="2000" fill="hold"/>
                                        <p:tgtEl>
                                          <p:spTgt spid="307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30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2000"/>
                                        <p:tgtEl>
                                          <p:spTgt spid="3073">
                                            <p:txEl>
                                              <p:pRg st="1" end="1"/>
                                            </p:txEl>
                                          </p:spTgt>
                                        </p:tgtEl>
                                      </p:cBhvr>
                                    </p:animEffect>
                                    <p:set>
                                      <p:cBhvr>
                                        <p:cTn id="13" dur="1" fill="hold">
                                          <p:stCondLst>
                                            <p:cond delay="1999"/>
                                          </p:stCondLst>
                                        </p:cTn>
                                        <p:tgtEl>
                                          <p:spTgt spid="3073">
                                            <p:txEl>
                                              <p:pRg st="1" end="1"/>
                                            </p:txEl>
                                          </p:spTgt>
                                        </p:tgtEl>
                                        <p:attrNameLst>
                                          <p:attrName>style.visibility</p:attrName>
                                        </p:attrNameLst>
                                      </p:cBhvr>
                                      <p:to>
                                        <p:strVal val="hidden"/>
                                      </p:to>
                                    </p:set>
                                  </p:childTnLst>
                                </p:cTn>
                              </p:par>
                              <p:par>
                                <p:cTn id="14" presetID="3" presetClass="exit" presetSubtype="10" fill="hold" nodeType="withEffect">
                                  <p:stCondLst>
                                    <p:cond delay="0"/>
                                  </p:stCondLst>
                                  <p:childTnLst>
                                    <p:animEffect transition="out" filter="blinds(horizontal)">
                                      <p:cBhvr>
                                        <p:cTn id="15" dur="2000"/>
                                        <p:tgtEl>
                                          <p:spTgt spid="3073">
                                            <p:txEl>
                                              <p:pRg st="2" end="2"/>
                                            </p:txEl>
                                          </p:spTgt>
                                        </p:tgtEl>
                                      </p:cBhvr>
                                    </p:animEffect>
                                    <p:set>
                                      <p:cBhvr>
                                        <p:cTn id="16" dur="1" fill="hold">
                                          <p:stCondLst>
                                            <p:cond delay="1999"/>
                                          </p:stCondLst>
                                        </p:cTn>
                                        <p:tgtEl>
                                          <p:spTgt spid="3073">
                                            <p:txEl>
                                              <p:pRg st="2" end="2"/>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74">
                                            <p:txEl>
                                              <p:pRg st="0" end="0"/>
                                            </p:txEl>
                                          </p:spTgt>
                                        </p:tgtEl>
                                        <p:attrNameLst>
                                          <p:attrName>style.visibility</p:attrName>
                                        </p:attrNameLst>
                                      </p:cBhvr>
                                      <p:to>
                                        <p:strVal val="visible"/>
                                      </p:to>
                                    </p:set>
                                    <p:anim calcmode="lin" valueType="num">
                                      <p:cBhvr additive="base">
                                        <p:cTn id="21" dur="2000" fill="hold"/>
                                        <p:tgtEl>
                                          <p:spTgt spid="3074">
                                            <p:txEl>
                                              <p:pRg st="0" end="0"/>
                                            </p:txEl>
                                          </p:spTgt>
                                        </p:tgtEl>
                                        <p:attrNameLst>
                                          <p:attrName>ppt_x</p:attrName>
                                        </p:attrNameLst>
                                      </p:cBhvr>
                                      <p:tavLst>
                                        <p:tav tm="0">
                                          <p:val>
                                            <p:strVal val="#ppt_x"/>
                                          </p:val>
                                        </p:tav>
                                        <p:tav tm="100000">
                                          <p:val>
                                            <p:strVal val="#ppt_x"/>
                                          </p:val>
                                        </p:tav>
                                      </p:tavLst>
                                    </p:anim>
                                    <p:anim calcmode="lin" valueType="num">
                                      <p:cBhvr additive="base">
                                        <p:cTn id="22" dur="2000" fill="hold"/>
                                        <p:tgtEl>
                                          <p:spTgt spid="30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 presetClass="exit" presetSubtype="10" fill="hold" nodeType="clickEffect">
                                  <p:stCondLst>
                                    <p:cond delay="0"/>
                                  </p:stCondLst>
                                  <p:childTnLst>
                                    <p:animEffect transition="out" filter="checkerboard(across)">
                                      <p:cBhvr>
                                        <p:cTn id="26" dur="2000"/>
                                        <p:tgtEl>
                                          <p:spTgt spid="3074">
                                            <p:txEl>
                                              <p:pRg st="1" end="1"/>
                                            </p:txEl>
                                          </p:spTgt>
                                        </p:tgtEl>
                                      </p:cBhvr>
                                    </p:animEffect>
                                    <p:set>
                                      <p:cBhvr>
                                        <p:cTn id="27" dur="1" fill="hold">
                                          <p:stCondLst>
                                            <p:cond delay="1999"/>
                                          </p:stCondLst>
                                        </p:cTn>
                                        <p:tgtEl>
                                          <p:spTgt spid="3074">
                                            <p:txEl>
                                              <p:p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14282" y="214290"/>
            <a:ext cx="6286544"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5">
                    <a:lumMod val="75000"/>
                  </a:schemeClr>
                </a:solidFill>
                <a:effectLst/>
                <a:latin typeface="Times New Roman" pitchFamily="18" charset="0"/>
                <a:ea typeface="Times New Roman" pitchFamily="18" charset="0"/>
                <a:cs typeface="Times New Roman" pitchFamily="18" charset="0"/>
              </a:rPr>
              <a:t>Types of reproductive organs (</a:t>
            </a:r>
            <a:r>
              <a:rPr kumimoji="0" lang="en-US" sz="2400" b="1" i="0" u="none" strike="noStrike" cap="none" normalizeH="0" baseline="0" dirty="0" err="1" smtClean="0">
                <a:ln>
                  <a:noFill/>
                </a:ln>
                <a:solidFill>
                  <a:schemeClr val="accent5">
                    <a:lumMod val="75000"/>
                  </a:schemeClr>
                </a:solidFill>
                <a:effectLst/>
                <a:latin typeface="Times New Roman" pitchFamily="18" charset="0"/>
                <a:ea typeface="Times New Roman" pitchFamily="18" charset="0"/>
                <a:cs typeface="Times New Roman" pitchFamily="18" charset="0"/>
              </a:rPr>
              <a:t>sporophores</a:t>
            </a:r>
            <a:r>
              <a:rPr kumimoji="0" lang="en-US" sz="2400" b="1" i="0" u="none" strike="noStrike" cap="none" normalizeH="0" baseline="0" dirty="0" smtClean="0">
                <a:ln>
                  <a:noFill/>
                </a:ln>
                <a:solidFill>
                  <a:schemeClr val="accent5">
                    <a:lumMod val="75000"/>
                  </a:schemeClr>
                </a:solidFill>
                <a:effectLst/>
                <a:latin typeface="Times New Roman" pitchFamily="18" charset="0"/>
                <a:ea typeface="Times New Roman" pitchFamily="18" charset="0"/>
                <a:cs typeface="Times New Roman" pitchFamily="18" charset="0"/>
              </a:rPr>
              <a:t>) in </a:t>
            </a:r>
            <a:r>
              <a:rPr kumimoji="0" lang="en-US" sz="2400" b="1" i="0" u="none" strike="noStrike" cap="none" normalizeH="0" baseline="0" dirty="0" err="1" smtClean="0">
                <a:ln>
                  <a:noFill/>
                </a:ln>
                <a:solidFill>
                  <a:schemeClr val="accent5">
                    <a:lumMod val="75000"/>
                  </a:schemeClr>
                </a:solidFill>
                <a:effectLst/>
                <a:latin typeface="Times New Roman" pitchFamily="18" charset="0"/>
                <a:ea typeface="Times New Roman" pitchFamily="18" charset="0"/>
                <a:cs typeface="Times New Roman" pitchFamily="18" charset="0"/>
              </a:rPr>
              <a:t>Myxomycetes</a:t>
            </a:r>
            <a:r>
              <a:rPr kumimoji="0" lang="en-US" sz="2400" b="1" i="0" u="none" strike="noStrike" cap="none" normalizeH="0" baseline="0" dirty="0" smtClean="0">
                <a:ln>
                  <a:noFill/>
                </a:ln>
                <a:solidFill>
                  <a:schemeClr val="accent5">
                    <a:lumMod val="75000"/>
                  </a:schemeClr>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accent5">
                  <a:lumMod val="75000"/>
                </a:schemeClr>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3">
                    <a:lumMod val="75000"/>
                  </a:schemeClr>
                </a:solidFill>
                <a:effectLst/>
                <a:latin typeface="Times New Roman" pitchFamily="18" charset="0"/>
                <a:ea typeface="Times New Roman" pitchFamily="18" charset="0"/>
                <a:cs typeface="Times New Roman" pitchFamily="18" charset="0"/>
              </a:rPr>
              <a:t>1- Sporangium: </a:t>
            </a:r>
            <a:endParaRPr kumimoji="0" lang="en-US" sz="24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This sporangium either bearing on stalk or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stalkless</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0000"/>
                </a:solidFill>
                <a:effectLst/>
                <a:latin typeface="Calibri"/>
                <a:ea typeface="Times New Roman" pitchFamily="18" charset="0"/>
                <a:cs typeface="Times New Roman" pitchFamily="18" charset="0"/>
              </a:rPr>
              <a:t>–</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sessile-, each sporangium has a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peridium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of its own. There may also a thin , cellophane-like base, the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hypothallus</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and there are spores and capilitium inside sporangium.</a:t>
            </a:r>
            <a:r>
              <a:rPr kumimoji="0" lang="en-US" sz="2400" b="0" i="0" u="none" strike="noStrike" cap="none" normalizeH="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chemeClr val="accent3">
                    <a:lumMod val="75000"/>
                  </a:schemeClr>
                </a:solidFill>
                <a:effectLst/>
                <a:latin typeface="Times New Roman" pitchFamily="18" charset="0"/>
                <a:ea typeface="Times New Roman" pitchFamily="18" charset="0"/>
                <a:cs typeface="Times New Roman" pitchFamily="18" charset="0"/>
              </a:rPr>
              <a:t>Ex: </a:t>
            </a:r>
            <a:r>
              <a:rPr kumimoji="0" lang="en-US" sz="2400" b="0" i="1" u="none" strike="noStrike" cap="none" normalizeH="0" baseline="0" dirty="0" err="1" smtClean="0">
                <a:ln>
                  <a:noFill/>
                </a:ln>
                <a:solidFill>
                  <a:schemeClr val="accent3">
                    <a:lumMod val="75000"/>
                  </a:schemeClr>
                </a:solidFill>
                <a:effectLst/>
                <a:latin typeface="Times New Roman" pitchFamily="18" charset="0"/>
                <a:ea typeface="Times New Roman" pitchFamily="18" charset="0"/>
                <a:cs typeface="Times New Roman" pitchFamily="18" charset="0"/>
              </a:rPr>
              <a:t>Physarum</a:t>
            </a:r>
            <a:r>
              <a:rPr kumimoji="0" lang="en-US" sz="2400" b="0" i="0" u="none" strike="noStrike" cap="none" normalizeH="0" baseline="0" dirty="0" smtClean="0">
                <a:ln>
                  <a:noFill/>
                </a:ln>
                <a:solidFill>
                  <a:schemeClr val="accent3">
                    <a:lumMod val="75000"/>
                  </a:schemeClr>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pic>
        <p:nvPicPr>
          <p:cNvPr id="3" name="صورة 2"/>
          <p:cNvPicPr/>
          <p:nvPr/>
        </p:nvPicPr>
        <p:blipFill>
          <a:blip r:embed="rId2"/>
          <a:srcRect/>
          <a:stretch>
            <a:fillRect/>
          </a:stretch>
        </p:blipFill>
        <p:spPr bwMode="auto">
          <a:xfrm>
            <a:off x="6500826" y="357166"/>
            <a:ext cx="2472295" cy="464347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49">
                                            <p:txEl>
                                              <p:pRg st="0" end="0"/>
                                            </p:txEl>
                                          </p:spTgt>
                                        </p:tgtEl>
                                        <p:attrNameLst>
                                          <p:attrName>style.visibility</p:attrName>
                                        </p:attrNameLst>
                                      </p:cBhvr>
                                      <p:to>
                                        <p:strVal val="visible"/>
                                      </p:to>
                                    </p:set>
                                    <p:anim calcmode="lin" valueType="num">
                                      <p:cBhvr additive="base">
                                        <p:cTn id="7" dur="2000" fill="hold"/>
                                        <p:tgtEl>
                                          <p:spTgt spid="2049">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04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nodeType="clickEffect">
                                  <p:stCondLst>
                                    <p:cond delay="0"/>
                                  </p:stCondLst>
                                  <p:childTnLst>
                                    <p:set>
                                      <p:cBhvr>
                                        <p:cTn id="12" dur="1" fill="hold">
                                          <p:stCondLst>
                                            <p:cond delay="0"/>
                                          </p:stCondLst>
                                        </p:cTn>
                                        <p:tgtEl>
                                          <p:spTgt spid="2049">
                                            <p:txEl>
                                              <p:pRg st="1" end="1"/>
                                            </p:txEl>
                                          </p:spTgt>
                                        </p:tgtEl>
                                        <p:attrNameLst>
                                          <p:attrName>style.visibility</p:attrName>
                                        </p:attrNameLst>
                                      </p:cBhvr>
                                      <p:to>
                                        <p:strVal val="visible"/>
                                      </p:to>
                                    </p:set>
                                    <p:animEffect transition="in" filter="checkerboard(across)">
                                      <p:cBhvr>
                                        <p:cTn id="13" dur="2000"/>
                                        <p:tgtEl>
                                          <p:spTgt spid="2049">
                                            <p:txEl>
                                              <p:pRg st="1" end="1"/>
                                            </p:txEl>
                                          </p:spTgt>
                                        </p:tgtEl>
                                      </p:cBhvr>
                                    </p:animEffect>
                                  </p:childTnLst>
                                </p:cTn>
                              </p:par>
                              <p:par>
                                <p:cTn id="14" presetID="5" presetClass="entr" presetSubtype="10" fill="hold" nodeType="withEffect">
                                  <p:stCondLst>
                                    <p:cond delay="0"/>
                                  </p:stCondLst>
                                  <p:childTnLst>
                                    <p:set>
                                      <p:cBhvr>
                                        <p:cTn id="15" dur="1" fill="hold">
                                          <p:stCondLst>
                                            <p:cond delay="0"/>
                                          </p:stCondLst>
                                        </p:cTn>
                                        <p:tgtEl>
                                          <p:spTgt spid="2049">
                                            <p:txEl>
                                              <p:pRg st="2" end="2"/>
                                            </p:txEl>
                                          </p:spTgt>
                                        </p:tgtEl>
                                        <p:attrNameLst>
                                          <p:attrName>style.visibility</p:attrName>
                                        </p:attrNameLst>
                                      </p:cBhvr>
                                      <p:to>
                                        <p:strVal val="visible"/>
                                      </p:to>
                                    </p:set>
                                    <p:animEffect transition="in" filter="checkerboard(across)">
                                      <p:cBhvr>
                                        <p:cTn id="16" dur="2000"/>
                                        <p:tgtEl>
                                          <p:spTgt spid="204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xit" presetSubtype="16" fill="hold" nodeType="clickEffect">
                                  <p:stCondLst>
                                    <p:cond delay="0"/>
                                  </p:stCondLst>
                                  <p:childTnLst>
                                    <p:animEffect transition="out" filter="diamond(in)">
                                      <p:cBhvr>
                                        <p:cTn id="20" dur="3000"/>
                                        <p:tgtEl>
                                          <p:spTgt spid="3"/>
                                        </p:tgtEl>
                                      </p:cBhvr>
                                    </p:animEffect>
                                    <p:set>
                                      <p:cBhvr>
                                        <p:cTn id="21" dur="1" fill="hold">
                                          <p:stCondLst>
                                            <p:cond delay="2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285728"/>
            <a:ext cx="864399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3">
                    <a:lumMod val="75000"/>
                  </a:schemeClr>
                </a:solidFill>
                <a:effectLst/>
                <a:latin typeface="Times New Roman" pitchFamily="18" charset="0"/>
                <a:ea typeface="Times New Roman" pitchFamily="18" charset="0"/>
                <a:cs typeface="Times New Roman" pitchFamily="18" charset="0"/>
              </a:rPr>
              <a:t>2- </a:t>
            </a:r>
            <a:r>
              <a:rPr kumimoji="0" lang="en-US" sz="2400" b="1" i="0" u="none" strike="noStrike" cap="none" normalizeH="0" baseline="0" dirty="0" err="1" smtClean="0">
                <a:ln>
                  <a:noFill/>
                </a:ln>
                <a:solidFill>
                  <a:schemeClr val="accent3">
                    <a:lumMod val="75000"/>
                  </a:schemeClr>
                </a:solidFill>
                <a:effectLst/>
                <a:latin typeface="Times New Roman" pitchFamily="18" charset="0"/>
                <a:ea typeface="Times New Roman" pitchFamily="18" charset="0"/>
                <a:cs typeface="Times New Roman" pitchFamily="18" charset="0"/>
              </a:rPr>
              <a:t>Plasmodiocarp</a:t>
            </a:r>
            <a:r>
              <a:rPr kumimoji="0" lang="en-US" sz="2400" b="0" i="0" u="none" strike="noStrike" cap="none" normalizeH="0" baseline="0" dirty="0" smtClean="0">
                <a:ln>
                  <a:noFill/>
                </a:ln>
                <a:solidFill>
                  <a:schemeClr val="accent3">
                    <a:lumMod val="75000"/>
                  </a:schemeClr>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accent3">
                  <a:lumMod val="75000"/>
                </a:schemeClr>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Is similar to a stalk less sporangium.</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 the formation of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plasmodiocarp</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protoplasm concentrates around some of the main veins of the plasmodium and secreting a membrane around itself </a:t>
            </a:r>
            <a:r>
              <a:rPr kumimoji="0" lang="en-US" sz="2400" b="0" i="0" u="none" strike="noStrike" cap="none" normalizeH="0" baseline="0" dirty="0" smtClean="0">
                <a:ln>
                  <a:noFill/>
                </a:ln>
                <a:solidFill>
                  <a:schemeClr val="accent3">
                    <a:lumMod val="75000"/>
                  </a:schemeClr>
                </a:solidFill>
                <a:effectLst/>
                <a:latin typeface="Times New Roman" pitchFamily="18" charset="0"/>
                <a:ea typeface="Times New Roman" pitchFamily="18" charset="0"/>
                <a:cs typeface="Times New Roman" pitchFamily="18" charset="0"/>
              </a:rPr>
              <a:t>Ex: </a:t>
            </a:r>
            <a:r>
              <a:rPr kumimoji="0" lang="en-US" sz="2400" b="0" i="1" u="none" strike="noStrike" cap="none" normalizeH="0" baseline="0" dirty="0" err="1" smtClean="0">
                <a:ln>
                  <a:noFill/>
                </a:ln>
                <a:solidFill>
                  <a:schemeClr val="accent3">
                    <a:lumMod val="75000"/>
                  </a:schemeClr>
                </a:solidFill>
                <a:effectLst/>
                <a:latin typeface="Times New Roman" pitchFamily="18" charset="0"/>
                <a:ea typeface="Times New Roman" pitchFamily="18" charset="0"/>
                <a:cs typeface="Times New Roman" pitchFamily="18" charset="0"/>
              </a:rPr>
              <a:t>Trichia</a:t>
            </a:r>
            <a:r>
              <a:rPr kumimoji="0" lang="en-US" sz="2400" b="0" i="0" u="none" strike="noStrike" cap="none" normalizeH="0" baseline="0" dirty="0" smtClean="0">
                <a:ln>
                  <a:noFill/>
                </a:ln>
                <a:solidFill>
                  <a:schemeClr val="accent3">
                    <a:lumMod val="75000"/>
                  </a:schemeClr>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accent3">
                  <a:lumMod val="75000"/>
                </a:schemeClr>
              </a:solidFill>
              <a:effectLst/>
              <a:latin typeface="Arial" pitchFamily="34" charset="0"/>
              <a:cs typeface="Arial" pitchFamily="34" charset="0"/>
            </a:endParaRPr>
          </a:p>
        </p:txBody>
      </p:sp>
      <p:pic>
        <p:nvPicPr>
          <p:cNvPr id="3" name="صورة 2"/>
          <p:cNvPicPr/>
          <p:nvPr/>
        </p:nvPicPr>
        <p:blipFill>
          <a:blip r:embed="rId2"/>
          <a:srcRect/>
          <a:stretch>
            <a:fillRect/>
          </a:stretch>
        </p:blipFill>
        <p:spPr bwMode="auto">
          <a:xfrm>
            <a:off x="785786" y="3214686"/>
            <a:ext cx="7215238" cy="335758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nodeType="clickEffect">
                                  <p:stCondLst>
                                    <p:cond delay="0"/>
                                  </p:stCondLst>
                                  <p:childTnLst>
                                    <p:animEffect transition="out" filter="checkerboard(across)">
                                      <p:cBhvr>
                                        <p:cTn id="6" dur="2000"/>
                                        <p:tgtEl>
                                          <p:spTgt spid="1025">
                                            <p:txEl>
                                              <p:pRg st="0" end="0"/>
                                            </p:txEl>
                                          </p:spTgt>
                                        </p:tgtEl>
                                      </p:cBhvr>
                                    </p:animEffect>
                                    <p:set>
                                      <p:cBhvr>
                                        <p:cTn id="7" dur="1" fill="hold">
                                          <p:stCondLst>
                                            <p:cond delay="1999"/>
                                          </p:stCondLst>
                                        </p:cTn>
                                        <p:tgtEl>
                                          <p:spTgt spid="1025">
                                            <p:txEl>
                                              <p:pRg st="0" end="0"/>
                                            </p:txEl>
                                          </p:spTgt>
                                        </p:tgtEl>
                                        <p:attrNameLst>
                                          <p:attrName>style.visibility</p:attrName>
                                        </p:attrNameLst>
                                      </p:cBhvr>
                                      <p:to>
                                        <p:strVal val="hidden"/>
                                      </p:to>
                                    </p:set>
                                  </p:childTnLst>
                                </p:cTn>
                              </p:par>
                              <p:par>
                                <p:cTn id="8" presetID="5" presetClass="exit" presetSubtype="10" fill="hold" nodeType="withEffect">
                                  <p:stCondLst>
                                    <p:cond delay="0"/>
                                  </p:stCondLst>
                                  <p:childTnLst>
                                    <p:animEffect transition="out" filter="checkerboard(across)">
                                      <p:cBhvr>
                                        <p:cTn id="9" dur="2000"/>
                                        <p:tgtEl>
                                          <p:spTgt spid="1025">
                                            <p:txEl>
                                              <p:pRg st="1" end="1"/>
                                            </p:txEl>
                                          </p:spTgt>
                                        </p:tgtEl>
                                      </p:cBhvr>
                                    </p:animEffect>
                                    <p:set>
                                      <p:cBhvr>
                                        <p:cTn id="10" dur="1" fill="hold">
                                          <p:stCondLst>
                                            <p:cond delay="1999"/>
                                          </p:stCondLst>
                                        </p:cTn>
                                        <p:tgtEl>
                                          <p:spTgt spid="1025">
                                            <p:txEl>
                                              <p:pRg st="1" end="1"/>
                                            </p:txEl>
                                          </p:spTgt>
                                        </p:tgtEl>
                                        <p:attrNameLst>
                                          <p:attrName>style.visibility</p:attrName>
                                        </p:attrNameLst>
                                      </p:cBhvr>
                                      <p:to>
                                        <p:strVal val="hidden"/>
                                      </p:to>
                                    </p:set>
                                  </p:childTnLst>
                                </p:cTn>
                              </p:par>
                              <p:par>
                                <p:cTn id="11" presetID="5" presetClass="exit" presetSubtype="10" fill="hold" nodeType="withEffect">
                                  <p:stCondLst>
                                    <p:cond delay="0"/>
                                  </p:stCondLst>
                                  <p:childTnLst>
                                    <p:animEffect transition="out" filter="checkerboard(across)">
                                      <p:cBhvr>
                                        <p:cTn id="12" dur="2000"/>
                                        <p:tgtEl>
                                          <p:spTgt spid="1025">
                                            <p:txEl>
                                              <p:pRg st="2" end="2"/>
                                            </p:txEl>
                                          </p:spTgt>
                                        </p:tgtEl>
                                      </p:cBhvr>
                                    </p:animEffect>
                                    <p:set>
                                      <p:cBhvr>
                                        <p:cTn id="13" dur="1" fill="hold">
                                          <p:stCondLst>
                                            <p:cond delay="1999"/>
                                          </p:stCondLst>
                                        </p:cTn>
                                        <p:tgtEl>
                                          <p:spTgt spid="1025">
                                            <p:txEl>
                                              <p:pRg st="2" end="2"/>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8" presetClass="exit" presetSubtype="16" fill="hold" nodeType="clickEffect">
                                  <p:stCondLst>
                                    <p:cond delay="0"/>
                                  </p:stCondLst>
                                  <p:childTnLst>
                                    <p:animEffect transition="out" filter="diamond(in)">
                                      <p:cBhvr>
                                        <p:cTn id="17" dur="3000"/>
                                        <p:tgtEl>
                                          <p:spTgt spid="3"/>
                                        </p:tgtEl>
                                      </p:cBhvr>
                                    </p:animEffect>
                                    <p:set>
                                      <p:cBhvr>
                                        <p:cTn id="18" dur="1" fill="hold">
                                          <p:stCondLst>
                                            <p:cond delay="2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285720" y="214290"/>
            <a:ext cx="85725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3">
                    <a:lumMod val="75000"/>
                  </a:schemeClr>
                </a:solidFill>
                <a:effectLst/>
                <a:latin typeface="Times New Roman" pitchFamily="18" charset="0"/>
                <a:ea typeface="Times New Roman" pitchFamily="18" charset="0"/>
                <a:cs typeface="Times New Roman" pitchFamily="18" charset="0"/>
              </a:rPr>
              <a:t>3- </a:t>
            </a:r>
            <a:r>
              <a:rPr kumimoji="0" lang="en-US" sz="2400" b="1" i="0" u="none" strike="noStrike" cap="none" normalizeH="0" baseline="0" dirty="0" err="1" smtClean="0">
                <a:ln>
                  <a:noFill/>
                </a:ln>
                <a:solidFill>
                  <a:schemeClr val="accent3">
                    <a:lumMod val="75000"/>
                  </a:schemeClr>
                </a:solidFill>
                <a:effectLst/>
                <a:latin typeface="Times New Roman" pitchFamily="18" charset="0"/>
                <a:ea typeface="Times New Roman" pitchFamily="18" charset="0"/>
                <a:cs typeface="Times New Roman" pitchFamily="18" charset="0"/>
              </a:rPr>
              <a:t>Aethalia</a:t>
            </a:r>
            <a:r>
              <a:rPr kumimoji="0" lang="en-US" sz="2400" b="0" i="0" u="none" strike="noStrike" cap="none" normalizeH="0" baseline="0" dirty="0" smtClean="0">
                <a:ln>
                  <a:noFill/>
                </a:ln>
                <a:solidFill>
                  <a:schemeClr val="accent3">
                    <a:lumMod val="75000"/>
                  </a:schemeClr>
                </a:solidFill>
                <a:effectLst/>
                <a:latin typeface="Times New Roman" pitchFamily="18" charset="0"/>
                <a:ea typeface="Times New Roman" pitchFamily="18" charset="0"/>
                <a:cs typeface="Times New Roman" pitchFamily="18" charset="0"/>
              </a:rPr>
              <a:t>: </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 group of sporangia that have not separated into individual units. In some </a:t>
            </a:r>
            <a:r>
              <a:rPr kumimoji="0" lang="en-US"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aethalia</a:t>
            </a:r>
            <a:r>
              <a:rPr kumimoji="0" lang="en-US"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the wall of the individual sporangia are quite evident, in other they are difficult to see </a:t>
            </a:r>
            <a:r>
              <a:rPr kumimoji="0" lang="en-US" sz="2400" b="0" i="0" u="none" strike="noStrike" cap="none" normalizeH="0" baseline="0" dirty="0" smtClean="0">
                <a:ln>
                  <a:noFill/>
                </a:ln>
                <a:solidFill>
                  <a:schemeClr val="accent3">
                    <a:lumMod val="75000"/>
                  </a:schemeClr>
                </a:solidFill>
                <a:effectLst/>
                <a:latin typeface="Times New Roman" pitchFamily="18" charset="0"/>
                <a:ea typeface="Times New Roman" pitchFamily="18" charset="0"/>
                <a:cs typeface="Times New Roman" pitchFamily="18" charset="0"/>
              </a:rPr>
              <a:t>Ex: </a:t>
            </a:r>
            <a:r>
              <a:rPr kumimoji="0" lang="en-US" sz="2400" b="0" i="1" u="none" strike="noStrike" cap="none" normalizeH="0" baseline="0" dirty="0" err="1" smtClean="0">
                <a:ln>
                  <a:noFill/>
                </a:ln>
                <a:solidFill>
                  <a:schemeClr val="accent3">
                    <a:lumMod val="75000"/>
                  </a:schemeClr>
                </a:solidFill>
                <a:effectLst/>
                <a:latin typeface="Times New Roman" pitchFamily="18" charset="0"/>
                <a:ea typeface="Times New Roman" pitchFamily="18" charset="0"/>
                <a:cs typeface="Times New Roman" pitchFamily="18" charset="0"/>
              </a:rPr>
              <a:t>Lycogala</a:t>
            </a:r>
            <a:r>
              <a:rPr kumimoji="0" lang="en-US" sz="2400" b="0" i="0" u="none" strike="noStrike" cap="none" normalizeH="0" baseline="0" dirty="0" smtClean="0">
                <a:ln>
                  <a:noFill/>
                </a:ln>
                <a:solidFill>
                  <a:schemeClr val="accent3">
                    <a:lumMod val="75000"/>
                  </a:schemeClr>
                </a:solidFill>
                <a:effectLst/>
                <a:latin typeface="Times New Roman" pitchFamily="18" charset="0"/>
                <a:cs typeface="Times New Roman" pitchFamily="18" charset="0"/>
              </a:rPr>
              <a:t> </a:t>
            </a:r>
          </a:p>
        </p:txBody>
      </p:sp>
      <p:pic>
        <p:nvPicPr>
          <p:cNvPr id="3" name="صورة 2"/>
          <p:cNvPicPr/>
          <p:nvPr/>
        </p:nvPicPr>
        <p:blipFill>
          <a:blip r:embed="rId2"/>
          <a:srcRect/>
          <a:stretch>
            <a:fillRect/>
          </a:stretch>
        </p:blipFill>
        <p:spPr bwMode="auto">
          <a:xfrm>
            <a:off x="571472" y="2500306"/>
            <a:ext cx="8215369" cy="36433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2769">
                                            <p:txEl>
                                              <p:pRg st="0" end="0"/>
                                            </p:txEl>
                                          </p:spTgt>
                                        </p:tgtEl>
                                        <p:attrNameLst>
                                          <p:attrName>style.visibility</p:attrName>
                                        </p:attrNameLst>
                                      </p:cBhvr>
                                      <p:to>
                                        <p:strVal val="visible"/>
                                      </p:to>
                                    </p:set>
                                    <p:animEffect transition="in" filter="checkerboard(across)">
                                      <p:cBhvr>
                                        <p:cTn id="7" dur="2000"/>
                                        <p:tgtEl>
                                          <p:spTgt spid="32769">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2769">
                                            <p:txEl>
                                              <p:pRg st="1" end="1"/>
                                            </p:txEl>
                                          </p:spTgt>
                                        </p:tgtEl>
                                        <p:attrNameLst>
                                          <p:attrName>style.visibility</p:attrName>
                                        </p:attrNameLst>
                                      </p:cBhvr>
                                      <p:to>
                                        <p:strVal val="visible"/>
                                      </p:to>
                                    </p:set>
                                    <p:animEffect transition="in" filter="checkerboard(across)">
                                      <p:cBhvr>
                                        <p:cTn id="10" dur="2000"/>
                                        <p:tgtEl>
                                          <p:spTgt spid="32769">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8" presetClass="exit" presetSubtype="16" fill="hold" nodeType="clickEffect">
                                  <p:stCondLst>
                                    <p:cond delay="0"/>
                                  </p:stCondLst>
                                  <p:childTnLst>
                                    <p:animEffect transition="out" filter="diamond(in)">
                                      <p:cBhvr>
                                        <p:cTn id="14" dur="3000"/>
                                        <p:tgtEl>
                                          <p:spTgt spid="3"/>
                                        </p:tgtEl>
                                      </p:cBhvr>
                                    </p:animEffect>
                                    <p:set>
                                      <p:cBhvr>
                                        <p:cTn id="15" dur="1" fill="hold">
                                          <p:stCondLst>
                                            <p:cond delay="2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214282" y="214290"/>
            <a:ext cx="8786874"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Classification of Class 1; </a:t>
            </a:r>
            <a:r>
              <a:rPr kumimoji="0" lang="en-US" sz="2400" b="1" i="0" u="none" strike="noStrike" cap="none" normalizeH="0" baseline="0" dirty="0" err="1" smtClean="0">
                <a:ln>
                  <a:noFill/>
                </a:ln>
                <a:solidFill>
                  <a:srgbClr val="C00000"/>
                </a:solidFill>
                <a:effectLst/>
                <a:latin typeface="Times New Roman" pitchFamily="18" charset="0"/>
                <a:ea typeface="Times New Roman" pitchFamily="18" charset="0"/>
                <a:cs typeface="Times New Roman" pitchFamily="18" charset="0"/>
              </a:rPr>
              <a:t>Myxomycetes</a:t>
            </a:r>
            <a:r>
              <a:rPr kumimoji="0" lang="en-US" sz="2400" b="1" i="0" u="none" strike="noStrike" cap="none" normalizeH="0" baseline="0" dirty="0" smtClean="0">
                <a:ln>
                  <a:noFill/>
                </a:ln>
                <a:solidFill>
                  <a:srgbClr val="C0000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class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myxomycetes</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classified into </a:t>
            </a:r>
            <a:r>
              <a:rPr kumimoji="0" lang="en-US" sz="2400" b="1" i="0" u="sng" strike="noStrike" cap="none" normalizeH="0" baseline="0" dirty="0" smtClean="0">
                <a:ln>
                  <a:noFill/>
                </a:ln>
                <a:solidFill>
                  <a:schemeClr val="tx2">
                    <a:lumMod val="60000"/>
                    <a:lumOff val="40000"/>
                  </a:schemeClr>
                </a:solidFill>
                <a:effectLst/>
                <a:latin typeface="Times New Roman" pitchFamily="18" charset="0"/>
                <a:ea typeface="Times New Roman" pitchFamily="18" charset="0"/>
                <a:cs typeface="Times New Roman" pitchFamily="18" charset="0"/>
              </a:rPr>
              <a:t>two subclasses according </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to </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the position of the spores in relation to the fruiting body.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Subclass 1: </a:t>
            </a:r>
            <a:r>
              <a:rPr kumimoji="0" lang="en-US" sz="2400" b="1" i="0" u="none" strike="noStrike" cap="none" normalizeH="0" baseline="0" dirty="0" err="1"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Ceratiomyxomycetidae</a:t>
            </a:r>
            <a:r>
              <a:rPr kumimoji="0" lang="en-US" sz="2400" b="1" i="0" u="none" strike="noStrike" cap="none" normalizeH="0" baseline="0" dirty="0"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 </a:t>
            </a:r>
            <a:endParaRPr kumimoji="0" lang="en-US" sz="2400" b="1" i="0" u="none" strike="noStrike" cap="none" normalizeH="0" baseline="0" dirty="0" smtClean="0">
              <a:ln>
                <a:noFill/>
              </a:ln>
              <a:solidFill>
                <a:schemeClr val="accent2">
                  <a:lumMod val="60000"/>
                  <a:lumOff val="40000"/>
                </a:schemeClr>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 this subclass spores born outside ( no fruiting body )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Order: </a:t>
            </a: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Ceratiomyxales</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Genus: </a:t>
            </a:r>
            <a:r>
              <a:rPr kumimoji="0" lang="en-US" sz="2400" b="1" i="1"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Ceratiomyxa</a:t>
            </a:r>
            <a:r>
              <a:rPr kumimoji="0" lang="en-US" sz="2400" b="1"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This genus called exospores, there is no sporangium.</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3">
                                            <p:txEl>
                                              <p:pRg st="0" end="0"/>
                                            </p:txEl>
                                          </p:spTgt>
                                        </p:tgtEl>
                                        <p:attrNameLst>
                                          <p:attrName>style.visibility</p:attrName>
                                        </p:attrNameLst>
                                      </p:cBhvr>
                                      <p:to>
                                        <p:strVal val="visible"/>
                                      </p:to>
                                    </p:set>
                                    <p:anim calcmode="lin" valueType="num">
                                      <p:cBhvr additive="base">
                                        <p:cTn id="7" dur="3000" fill="hold"/>
                                        <p:tgtEl>
                                          <p:spTgt spid="28673">
                                            <p:txEl>
                                              <p:pRg st="0" end="0"/>
                                            </p:txEl>
                                          </p:spTgt>
                                        </p:tgtEl>
                                        <p:attrNameLst>
                                          <p:attrName>ppt_x</p:attrName>
                                        </p:attrNameLst>
                                      </p:cBhvr>
                                      <p:tavLst>
                                        <p:tav tm="0">
                                          <p:val>
                                            <p:strVal val="#ppt_x"/>
                                          </p:val>
                                        </p:tav>
                                        <p:tav tm="100000">
                                          <p:val>
                                            <p:strVal val="#ppt_x"/>
                                          </p:val>
                                        </p:tav>
                                      </p:tavLst>
                                    </p:anim>
                                    <p:anim calcmode="lin" valueType="num">
                                      <p:cBhvr additive="base">
                                        <p:cTn id="8" dur="3000" fill="hold"/>
                                        <p:tgtEl>
                                          <p:spTgt spid="286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nodeType="clickEffect">
                                  <p:stCondLst>
                                    <p:cond delay="0"/>
                                  </p:stCondLst>
                                  <p:childTnLst>
                                    <p:animEffect transition="out" filter="blinds(horizontal)">
                                      <p:cBhvr>
                                        <p:cTn id="12" dur="2000"/>
                                        <p:tgtEl>
                                          <p:spTgt spid="28673">
                                            <p:txEl>
                                              <p:pRg st="1" end="1"/>
                                            </p:txEl>
                                          </p:spTgt>
                                        </p:tgtEl>
                                      </p:cBhvr>
                                    </p:animEffect>
                                    <p:set>
                                      <p:cBhvr>
                                        <p:cTn id="13" dur="1" fill="hold">
                                          <p:stCondLst>
                                            <p:cond delay="1999"/>
                                          </p:stCondLst>
                                        </p:cTn>
                                        <p:tgtEl>
                                          <p:spTgt spid="28673">
                                            <p:txEl>
                                              <p:pRg st="1" end="1"/>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nodeType="clickEffect">
                                  <p:stCondLst>
                                    <p:cond delay="0"/>
                                  </p:stCondLst>
                                  <p:childTnLst>
                                    <p:set>
                                      <p:cBhvr>
                                        <p:cTn id="17" dur="1" fill="hold">
                                          <p:stCondLst>
                                            <p:cond delay="0"/>
                                          </p:stCondLst>
                                        </p:cTn>
                                        <p:tgtEl>
                                          <p:spTgt spid="28673">
                                            <p:txEl>
                                              <p:pRg st="2" end="2"/>
                                            </p:txEl>
                                          </p:spTgt>
                                        </p:tgtEl>
                                        <p:attrNameLst>
                                          <p:attrName>style.visibility</p:attrName>
                                        </p:attrNameLst>
                                      </p:cBhvr>
                                      <p:to>
                                        <p:strVal val="visible"/>
                                      </p:to>
                                    </p:set>
                                    <p:animEffect transition="in" filter="box(in)">
                                      <p:cBhvr>
                                        <p:cTn id="18" dur="2000"/>
                                        <p:tgtEl>
                                          <p:spTgt spid="28673">
                                            <p:txEl>
                                              <p:pRg st="2" end="2"/>
                                            </p:txEl>
                                          </p:spTgt>
                                        </p:tgtEl>
                                      </p:cBhvr>
                                    </p:animEffect>
                                  </p:childTnLst>
                                </p:cTn>
                              </p:par>
                              <p:par>
                                <p:cTn id="19" presetID="4" presetClass="entr" presetSubtype="16" fill="hold" nodeType="withEffect">
                                  <p:stCondLst>
                                    <p:cond delay="0"/>
                                  </p:stCondLst>
                                  <p:childTnLst>
                                    <p:set>
                                      <p:cBhvr>
                                        <p:cTn id="20" dur="1" fill="hold">
                                          <p:stCondLst>
                                            <p:cond delay="0"/>
                                          </p:stCondLst>
                                        </p:cTn>
                                        <p:tgtEl>
                                          <p:spTgt spid="28673">
                                            <p:txEl>
                                              <p:pRg st="3" end="3"/>
                                            </p:txEl>
                                          </p:spTgt>
                                        </p:tgtEl>
                                        <p:attrNameLst>
                                          <p:attrName>style.visibility</p:attrName>
                                        </p:attrNameLst>
                                      </p:cBhvr>
                                      <p:to>
                                        <p:strVal val="visible"/>
                                      </p:to>
                                    </p:set>
                                    <p:animEffect transition="in" filter="box(in)">
                                      <p:cBhvr>
                                        <p:cTn id="21" dur="2000"/>
                                        <p:tgtEl>
                                          <p:spTgt spid="28673">
                                            <p:txEl>
                                              <p:pRg st="3" end="3"/>
                                            </p:txEl>
                                          </p:spTgt>
                                        </p:tgtEl>
                                      </p:cBhvr>
                                    </p:animEffect>
                                  </p:childTnLst>
                                </p:cTn>
                              </p:par>
                              <p:par>
                                <p:cTn id="22" presetID="4" presetClass="entr" presetSubtype="16" fill="hold" nodeType="withEffect">
                                  <p:stCondLst>
                                    <p:cond delay="0"/>
                                  </p:stCondLst>
                                  <p:childTnLst>
                                    <p:set>
                                      <p:cBhvr>
                                        <p:cTn id="23" dur="1" fill="hold">
                                          <p:stCondLst>
                                            <p:cond delay="0"/>
                                          </p:stCondLst>
                                        </p:cTn>
                                        <p:tgtEl>
                                          <p:spTgt spid="28673">
                                            <p:txEl>
                                              <p:pRg st="4" end="4"/>
                                            </p:txEl>
                                          </p:spTgt>
                                        </p:tgtEl>
                                        <p:attrNameLst>
                                          <p:attrName>style.visibility</p:attrName>
                                        </p:attrNameLst>
                                      </p:cBhvr>
                                      <p:to>
                                        <p:strVal val="visible"/>
                                      </p:to>
                                    </p:set>
                                    <p:animEffect transition="in" filter="box(in)">
                                      <p:cBhvr>
                                        <p:cTn id="24" dur="2000"/>
                                        <p:tgtEl>
                                          <p:spTgt spid="28673">
                                            <p:txEl>
                                              <p:pRg st="4" end="4"/>
                                            </p:txEl>
                                          </p:spTgt>
                                        </p:tgtEl>
                                      </p:cBhvr>
                                    </p:animEffect>
                                  </p:childTnLst>
                                </p:cTn>
                              </p:par>
                              <p:par>
                                <p:cTn id="25" presetID="4" presetClass="entr" presetSubtype="16" fill="hold" nodeType="withEffect">
                                  <p:stCondLst>
                                    <p:cond delay="0"/>
                                  </p:stCondLst>
                                  <p:childTnLst>
                                    <p:set>
                                      <p:cBhvr>
                                        <p:cTn id="26" dur="1" fill="hold">
                                          <p:stCondLst>
                                            <p:cond delay="0"/>
                                          </p:stCondLst>
                                        </p:cTn>
                                        <p:tgtEl>
                                          <p:spTgt spid="28673">
                                            <p:txEl>
                                              <p:pRg st="5" end="5"/>
                                            </p:txEl>
                                          </p:spTgt>
                                        </p:tgtEl>
                                        <p:attrNameLst>
                                          <p:attrName>style.visibility</p:attrName>
                                        </p:attrNameLst>
                                      </p:cBhvr>
                                      <p:to>
                                        <p:strVal val="visible"/>
                                      </p:to>
                                    </p:set>
                                    <p:animEffect transition="in" filter="box(in)">
                                      <p:cBhvr>
                                        <p:cTn id="27" dur="2000"/>
                                        <p:tgtEl>
                                          <p:spTgt spid="28673">
                                            <p:txEl>
                                              <p:pRg st="5" end="5"/>
                                            </p:txEl>
                                          </p:spTgt>
                                        </p:tgtEl>
                                      </p:cBhvr>
                                    </p:animEffect>
                                  </p:childTnLst>
                                </p:cTn>
                              </p:par>
                              <p:par>
                                <p:cTn id="28" presetID="4" presetClass="entr" presetSubtype="16" fill="hold" nodeType="withEffect">
                                  <p:stCondLst>
                                    <p:cond delay="0"/>
                                  </p:stCondLst>
                                  <p:childTnLst>
                                    <p:set>
                                      <p:cBhvr>
                                        <p:cTn id="29" dur="1" fill="hold">
                                          <p:stCondLst>
                                            <p:cond delay="0"/>
                                          </p:stCondLst>
                                        </p:cTn>
                                        <p:tgtEl>
                                          <p:spTgt spid="28673">
                                            <p:txEl>
                                              <p:pRg st="6" end="6"/>
                                            </p:txEl>
                                          </p:spTgt>
                                        </p:tgtEl>
                                        <p:attrNameLst>
                                          <p:attrName>style.visibility</p:attrName>
                                        </p:attrNameLst>
                                      </p:cBhvr>
                                      <p:to>
                                        <p:strVal val="visible"/>
                                      </p:to>
                                    </p:set>
                                    <p:animEffect transition="in" filter="box(in)">
                                      <p:cBhvr>
                                        <p:cTn id="30" dur="2000"/>
                                        <p:tgtEl>
                                          <p:spTgt spid="2867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214282" y="214290"/>
            <a:ext cx="8715436"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Subclass 2: </a:t>
            </a:r>
            <a:r>
              <a:rPr kumimoji="0" lang="en-US" sz="2400" b="1" i="0" u="none" strike="noStrike" cap="none" normalizeH="0" baseline="0" dirty="0" err="1"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Myxogastromycetidae</a:t>
            </a:r>
            <a:r>
              <a:rPr kumimoji="0" lang="en-US" sz="2400" b="1" i="0" u="none" strike="noStrike" cap="none" normalizeH="0" baseline="0" dirty="0" smtClean="0">
                <a:ln>
                  <a:noFill/>
                </a:ln>
                <a:solidFill>
                  <a:schemeClr val="accent2">
                    <a:lumMod val="60000"/>
                    <a:lumOff val="40000"/>
                  </a:schemeClr>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chemeClr val="accent2">
                  <a:lumMod val="60000"/>
                  <a:lumOff val="40000"/>
                </a:schemeClr>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In this subclass spores born inside sporangia ( fruiting body ) –</a:t>
            </a: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Endospores</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1" i="0" u="none" strike="noStrike" cap="none" normalizeH="0" baseline="0" dirty="0" smtClean="0">
                <a:ln>
                  <a:noFill/>
                </a:ln>
                <a:solidFill>
                  <a:schemeClr val="accent5">
                    <a:lumMod val="60000"/>
                    <a:lumOff val="40000"/>
                  </a:schemeClr>
                </a:solidFill>
                <a:effectLst/>
                <a:latin typeface="Times New Roman" pitchFamily="18" charset="0"/>
                <a:ea typeface="Times New Roman" pitchFamily="18" charset="0"/>
                <a:cs typeface="Times New Roman" pitchFamily="18" charset="0"/>
              </a:rPr>
              <a:t>This subclass classified into 4 orders according to: </a:t>
            </a:r>
            <a:endParaRPr kumimoji="0" lang="en-US" sz="2400" b="1" i="0" u="none" strike="noStrike" cap="none" normalizeH="0" baseline="0" dirty="0" smtClean="0">
              <a:ln>
                <a:noFill/>
              </a:ln>
              <a:solidFill>
                <a:schemeClr val="accent5">
                  <a:lumMod val="60000"/>
                  <a:lumOff val="40000"/>
                </a:schemeClr>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1- The color of </a:t>
            </a:r>
            <a:r>
              <a:rPr kumimoji="0" lang="en-US" sz="2400" b="1"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sopres</a:t>
            </a: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2- Presences or absence of capilitium.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3- Presence or absences of lime. </a:t>
            </a:r>
            <a:endParaRPr kumimoji="0" lang="en-US" sz="2400" b="1"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Order 1: </a:t>
            </a:r>
            <a:r>
              <a:rPr kumimoji="0" lang="en-US" sz="24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Liceales</a:t>
            </a:r>
            <a:r>
              <a:rPr kumimoji="0" lang="en-US" sz="24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Spores in mass are pallid or brightly colored.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The capilitium and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columella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are lacking.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Pseudocapilitium</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is often present.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Ex:- </a:t>
            </a:r>
            <a:r>
              <a:rPr kumimoji="0" lang="en-US" sz="2400" b="0" i="1"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Lycogala</a:t>
            </a:r>
            <a:r>
              <a:rPr kumimoji="0" lang="en-US" sz="2400" b="0"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2000"/>
                                        <p:tgtEl>
                                          <p:spTgt spid="29697">
                                            <p:txEl>
                                              <p:pRg st="0" end="0"/>
                                            </p:txEl>
                                          </p:spTgt>
                                        </p:tgtEl>
                                      </p:cBhvr>
                                    </p:animEffect>
                                    <p:set>
                                      <p:cBhvr>
                                        <p:cTn id="7" dur="1" fill="hold">
                                          <p:stCondLst>
                                            <p:cond delay="1999"/>
                                          </p:stCondLst>
                                        </p:cTn>
                                        <p:tgtEl>
                                          <p:spTgt spid="29697">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2000"/>
                                        <p:tgtEl>
                                          <p:spTgt spid="29697">
                                            <p:txEl>
                                              <p:pRg st="1" end="1"/>
                                            </p:txEl>
                                          </p:spTgt>
                                        </p:tgtEl>
                                      </p:cBhvr>
                                    </p:animEffect>
                                    <p:set>
                                      <p:cBhvr>
                                        <p:cTn id="10" dur="1" fill="hold">
                                          <p:stCondLst>
                                            <p:cond delay="1999"/>
                                          </p:stCondLst>
                                        </p:cTn>
                                        <p:tgtEl>
                                          <p:spTgt spid="29697">
                                            <p:txEl>
                                              <p:pRg st="1" end="1"/>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2000"/>
                                        <p:tgtEl>
                                          <p:spTgt spid="29697">
                                            <p:txEl>
                                              <p:pRg st="2" end="2"/>
                                            </p:txEl>
                                          </p:spTgt>
                                        </p:tgtEl>
                                      </p:cBhvr>
                                    </p:animEffect>
                                    <p:set>
                                      <p:cBhvr>
                                        <p:cTn id="13" dur="1" fill="hold">
                                          <p:stCondLst>
                                            <p:cond delay="1999"/>
                                          </p:stCondLst>
                                        </p:cTn>
                                        <p:tgtEl>
                                          <p:spTgt spid="29697">
                                            <p:txEl>
                                              <p:pRg st="2" end="2"/>
                                            </p:txEl>
                                          </p:spTgt>
                                        </p:tgtEl>
                                        <p:attrNameLst>
                                          <p:attrName>style.visibility</p:attrName>
                                        </p:attrNameLst>
                                      </p:cBhvr>
                                      <p:to>
                                        <p:strVal val="hidden"/>
                                      </p:to>
                                    </p:set>
                                  </p:childTnLst>
                                </p:cTn>
                              </p:par>
                              <p:par>
                                <p:cTn id="14" presetID="4" presetClass="exit" presetSubtype="16" fill="hold" nodeType="withEffect">
                                  <p:stCondLst>
                                    <p:cond delay="0"/>
                                  </p:stCondLst>
                                  <p:childTnLst>
                                    <p:animEffect transition="out" filter="box(in)">
                                      <p:cBhvr>
                                        <p:cTn id="15" dur="2000"/>
                                        <p:tgtEl>
                                          <p:spTgt spid="29697">
                                            <p:txEl>
                                              <p:pRg st="3" end="3"/>
                                            </p:txEl>
                                          </p:spTgt>
                                        </p:tgtEl>
                                      </p:cBhvr>
                                    </p:animEffect>
                                    <p:set>
                                      <p:cBhvr>
                                        <p:cTn id="16" dur="1" fill="hold">
                                          <p:stCondLst>
                                            <p:cond delay="1999"/>
                                          </p:stCondLst>
                                        </p:cTn>
                                        <p:tgtEl>
                                          <p:spTgt spid="29697">
                                            <p:txEl>
                                              <p:pRg st="3" end="3"/>
                                            </p:txEl>
                                          </p:spTgt>
                                        </p:tgtEl>
                                        <p:attrNameLst>
                                          <p:attrName>style.visibility</p:attrName>
                                        </p:attrNameLst>
                                      </p:cBhvr>
                                      <p:to>
                                        <p:strVal val="hidden"/>
                                      </p:to>
                                    </p:set>
                                  </p:childTnLst>
                                </p:cTn>
                              </p:par>
                              <p:par>
                                <p:cTn id="17" presetID="4" presetClass="exit" presetSubtype="16" fill="hold" nodeType="withEffect">
                                  <p:stCondLst>
                                    <p:cond delay="0"/>
                                  </p:stCondLst>
                                  <p:childTnLst>
                                    <p:animEffect transition="out" filter="box(in)">
                                      <p:cBhvr>
                                        <p:cTn id="18" dur="2000"/>
                                        <p:tgtEl>
                                          <p:spTgt spid="29697">
                                            <p:txEl>
                                              <p:pRg st="4" end="4"/>
                                            </p:txEl>
                                          </p:spTgt>
                                        </p:tgtEl>
                                      </p:cBhvr>
                                    </p:animEffect>
                                    <p:set>
                                      <p:cBhvr>
                                        <p:cTn id="19" dur="1" fill="hold">
                                          <p:stCondLst>
                                            <p:cond delay="1999"/>
                                          </p:stCondLst>
                                        </p:cTn>
                                        <p:tgtEl>
                                          <p:spTgt spid="29697">
                                            <p:txEl>
                                              <p:pRg st="4" end="4"/>
                                            </p:txEl>
                                          </p:spTgt>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xit" presetSubtype="4" fill="hold" nodeType="clickEffect">
                                  <p:stCondLst>
                                    <p:cond delay="0"/>
                                  </p:stCondLst>
                                  <p:childTnLst>
                                    <p:anim calcmode="lin" valueType="num">
                                      <p:cBhvr additive="base">
                                        <p:cTn id="23" dur="2000"/>
                                        <p:tgtEl>
                                          <p:spTgt spid="29697">
                                            <p:txEl>
                                              <p:pRg st="5" end="5"/>
                                            </p:txEl>
                                          </p:spTgt>
                                        </p:tgtEl>
                                        <p:attrNameLst>
                                          <p:attrName>ppt_x</p:attrName>
                                        </p:attrNameLst>
                                      </p:cBhvr>
                                      <p:tavLst>
                                        <p:tav tm="0">
                                          <p:val>
                                            <p:strVal val="ppt_x"/>
                                          </p:val>
                                        </p:tav>
                                        <p:tav tm="100000">
                                          <p:val>
                                            <p:strVal val="ppt_x"/>
                                          </p:val>
                                        </p:tav>
                                      </p:tavLst>
                                    </p:anim>
                                    <p:anim calcmode="lin" valueType="num">
                                      <p:cBhvr additive="base">
                                        <p:cTn id="24" dur="2000"/>
                                        <p:tgtEl>
                                          <p:spTgt spid="29697">
                                            <p:txEl>
                                              <p:pRg st="5" end="5"/>
                                            </p:txEl>
                                          </p:spTgt>
                                        </p:tgtEl>
                                        <p:attrNameLst>
                                          <p:attrName>ppt_y</p:attrName>
                                        </p:attrNameLst>
                                      </p:cBhvr>
                                      <p:tavLst>
                                        <p:tav tm="0">
                                          <p:val>
                                            <p:strVal val="ppt_y"/>
                                          </p:val>
                                        </p:tav>
                                        <p:tav tm="100000">
                                          <p:val>
                                            <p:strVal val="1+ppt_h/2"/>
                                          </p:val>
                                        </p:tav>
                                      </p:tavLst>
                                    </p:anim>
                                    <p:set>
                                      <p:cBhvr>
                                        <p:cTn id="25" dur="1" fill="hold">
                                          <p:stCondLst>
                                            <p:cond delay="1999"/>
                                          </p:stCondLst>
                                        </p:cTn>
                                        <p:tgtEl>
                                          <p:spTgt spid="29697">
                                            <p:txEl>
                                              <p:pRg st="5" end="5"/>
                                            </p:txEl>
                                          </p:spTgt>
                                        </p:tgtEl>
                                        <p:attrNameLst>
                                          <p:attrName>style.visibility</p:attrName>
                                        </p:attrNameLst>
                                      </p:cBhvr>
                                      <p:to>
                                        <p:strVal val="hidden"/>
                                      </p:to>
                                    </p:set>
                                  </p:childTnLst>
                                </p:cTn>
                              </p:par>
                              <p:par>
                                <p:cTn id="26" presetID="2" presetClass="exit" presetSubtype="4" fill="hold" nodeType="withEffect">
                                  <p:stCondLst>
                                    <p:cond delay="0"/>
                                  </p:stCondLst>
                                  <p:childTnLst>
                                    <p:anim calcmode="lin" valueType="num">
                                      <p:cBhvr additive="base">
                                        <p:cTn id="27" dur="2000"/>
                                        <p:tgtEl>
                                          <p:spTgt spid="29697">
                                            <p:txEl>
                                              <p:pRg st="6" end="6"/>
                                            </p:txEl>
                                          </p:spTgt>
                                        </p:tgtEl>
                                        <p:attrNameLst>
                                          <p:attrName>ppt_x</p:attrName>
                                        </p:attrNameLst>
                                      </p:cBhvr>
                                      <p:tavLst>
                                        <p:tav tm="0">
                                          <p:val>
                                            <p:strVal val="ppt_x"/>
                                          </p:val>
                                        </p:tav>
                                        <p:tav tm="100000">
                                          <p:val>
                                            <p:strVal val="ppt_x"/>
                                          </p:val>
                                        </p:tav>
                                      </p:tavLst>
                                    </p:anim>
                                    <p:anim calcmode="lin" valueType="num">
                                      <p:cBhvr additive="base">
                                        <p:cTn id="28" dur="2000"/>
                                        <p:tgtEl>
                                          <p:spTgt spid="29697">
                                            <p:txEl>
                                              <p:pRg st="6" end="6"/>
                                            </p:txEl>
                                          </p:spTgt>
                                        </p:tgtEl>
                                        <p:attrNameLst>
                                          <p:attrName>ppt_y</p:attrName>
                                        </p:attrNameLst>
                                      </p:cBhvr>
                                      <p:tavLst>
                                        <p:tav tm="0">
                                          <p:val>
                                            <p:strVal val="ppt_y"/>
                                          </p:val>
                                        </p:tav>
                                        <p:tav tm="100000">
                                          <p:val>
                                            <p:strVal val="1+ppt_h/2"/>
                                          </p:val>
                                        </p:tav>
                                      </p:tavLst>
                                    </p:anim>
                                    <p:set>
                                      <p:cBhvr>
                                        <p:cTn id="29" dur="1" fill="hold">
                                          <p:stCondLst>
                                            <p:cond delay="1999"/>
                                          </p:stCondLst>
                                        </p:cTn>
                                        <p:tgtEl>
                                          <p:spTgt spid="29697">
                                            <p:txEl>
                                              <p:pRg st="6" end="6"/>
                                            </p:txEl>
                                          </p:spTgt>
                                        </p:tgtEl>
                                        <p:attrNameLst>
                                          <p:attrName>style.visibility</p:attrName>
                                        </p:attrNameLst>
                                      </p:cBhvr>
                                      <p:to>
                                        <p:strVal val="hidden"/>
                                      </p:to>
                                    </p:set>
                                  </p:childTnLst>
                                </p:cTn>
                              </p:par>
                              <p:par>
                                <p:cTn id="30" presetID="2" presetClass="exit" presetSubtype="4" fill="hold" nodeType="withEffect">
                                  <p:stCondLst>
                                    <p:cond delay="0"/>
                                  </p:stCondLst>
                                  <p:childTnLst>
                                    <p:anim calcmode="lin" valueType="num">
                                      <p:cBhvr additive="base">
                                        <p:cTn id="31" dur="2000"/>
                                        <p:tgtEl>
                                          <p:spTgt spid="29697">
                                            <p:txEl>
                                              <p:pRg st="7" end="7"/>
                                            </p:txEl>
                                          </p:spTgt>
                                        </p:tgtEl>
                                        <p:attrNameLst>
                                          <p:attrName>ppt_x</p:attrName>
                                        </p:attrNameLst>
                                      </p:cBhvr>
                                      <p:tavLst>
                                        <p:tav tm="0">
                                          <p:val>
                                            <p:strVal val="ppt_x"/>
                                          </p:val>
                                        </p:tav>
                                        <p:tav tm="100000">
                                          <p:val>
                                            <p:strVal val="ppt_x"/>
                                          </p:val>
                                        </p:tav>
                                      </p:tavLst>
                                    </p:anim>
                                    <p:anim calcmode="lin" valueType="num">
                                      <p:cBhvr additive="base">
                                        <p:cTn id="32" dur="2000"/>
                                        <p:tgtEl>
                                          <p:spTgt spid="29697">
                                            <p:txEl>
                                              <p:pRg st="7" end="7"/>
                                            </p:txEl>
                                          </p:spTgt>
                                        </p:tgtEl>
                                        <p:attrNameLst>
                                          <p:attrName>ppt_y</p:attrName>
                                        </p:attrNameLst>
                                      </p:cBhvr>
                                      <p:tavLst>
                                        <p:tav tm="0">
                                          <p:val>
                                            <p:strVal val="ppt_y"/>
                                          </p:val>
                                        </p:tav>
                                        <p:tav tm="100000">
                                          <p:val>
                                            <p:strVal val="1+ppt_h/2"/>
                                          </p:val>
                                        </p:tav>
                                      </p:tavLst>
                                    </p:anim>
                                    <p:set>
                                      <p:cBhvr>
                                        <p:cTn id="33" dur="1" fill="hold">
                                          <p:stCondLst>
                                            <p:cond delay="1999"/>
                                          </p:stCondLst>
                                        </p:cTn>
                                        <p:tgtEl>
                                          <p:spTgt spid="29697">
                                            <p:txEl>
                                              <p:pRg st="7" end="7"/>
                                            </p:txEl>
                                          </p:spTgt>
                                        </p:tgtEl>
                                        <p:attrNameLst>
                                          <p:attrName>style.visibility</p:attrName>
                                        </p:attrNameLst>
                                      </p:cBhvr>
                                      <p:to>
                                        <p:strVal val="hidden"/>
                                      </p:to>
                                    </p:set>
                                  </p:childTnLst>
                                </p:cTn>
                              </p:par>
                              <p:par>
                                <p:cTn id="34" presetID="2" presetClass="exit" presetSubtype="4" fill="hold" nodeType="withEffect">
                                  <p:stCondLst>
                                    <p:cond delay="0"/>
                                  </p:stCondLst>
                                  <p:childTnLst>
                                    <p:anim calcmode="lin" valueType="num">
                                      <p:cBhvr additive="base">
                                        <p:cTn id="35" dur="2000"/>
                                        <p:tgtEl>
                                          <p:spTgt spid="29697">
                                            <p:txEl>
                                              <p:pRg st="8" end="8"/>
                                            </p:txEl>
                                          </p:spTgt>
                                        </p:tgtEl>
                                        <p:attrNameLst>
                                          <p:attrName>ppt_x</p:attrName>
                                        </p:attrNameLst>
                                      </p:cBhvr>
                                      <p:tavLst>
                                        <p:tav tm="0">
                                          <p:val>
                                            <p:strVal val="ppt_x"/>
                                          </p:val>
                                        </p:tav>
                                        <p:tav tm="100000">
                                          <p:val>
                                            <p:strVal val="ppt_x"/>
                                          </p:val>
                                        </p:tav>
                                      </p:tavLst>
                                    </p:anim>
                                    <p:anim calcmode="lin" valueType="num">
                                      <p:cBhvr additive="base">
                                        <p:cTn id="36" dur="2000"/>
                                        <p:tgtEl>
                                          <p:spTgt spid="29697">
                                            <p:txEl>
                                              <p:pRg st="8" end="8"/>
                                            </p:txEl>
                                          </p:spTgt>
                                        </p:tgtEl>
                                        <p:attrNameLst>
                                          <p:attrName>ppt_y</p:attrName>
                                        </p:attrNameLst>
                                      </p:cBhvr>
                                      <p:tavLst>
                                        <p:tav tm="0">
                                          <p:val>
                                            <p:strVal val="ppt_y"/>
                                          </p:val>
                                        </p:tav>
                                        <p:tav tm="100000">
                                          <p:val>
                                            <p:strVal val="1+ppt_h/2"/>
                                          </p:val>
                                        </p:tav>
                                      </p:tavLst>
                                    </p:anim>
                                    <p:set>
                                      <p:cBhvr>
                                        <p:cTn id="37" dur="1" fill="hold">
                                          <p:stCondLst>
                                            <p:cond delay="1999"/>
                                          </p:stCondLst>
                                        </p:cTn>
                                        <p:tgtEl>
                                          <p:spTgt spid="29697">
                                            <p:txEl>
                                              <p:pRg st="8" end="8"/>
                                            </p:txEl>
                                          </p:spTgt>
                                        </p:tgtEl>
                                        <p:attrNameLst>
                                          <p:attrName>style.visibility</p:attrName>
                                        </p:attrNameLst>
                                      </p:cBhvr>
                                      <p:to>
                                        <p:strVal val="hidden"/>
                                      </p:to>
                                    </p:set>
                                  </p:childTnLst>
                                </p:cTn>
                              </p:par>
                              <p:par>
                                <p:cTn id="38" presetID="2" presetClass="exit" presetSubtype="4" fill="hold" nodeType="withEffect">
                                  <p:stCondLst>
                                    <p:cond delay="0"/>
                                  </p:stCondLst>
                                  <p:childTnLst>
                                    <p:anim calcmode="lin" valueType="num">
                                      <p:cBhvr additive="base">
                                        <p:cTn id="39" dur="2000"/>
                                        <p:tgtEl>
                                          <p:spTgt spid="29697">
                                            <p:txEl>
                                              <p:pRg st="9" end="9"/>
                                            </p:txEl>
                                          </p:spTgt>
                                        </p:tgtEl>
                                        <p:attrNameLst>
                                          <p:attrName>ppt_x</p:attrName>
                                        </p:attrNameLst>
                                      </p:cBhvr>
                                      <p:tavLst>
                                        <p:tav tm="0">
                                          <p:val>
                                            <p:strVal val="ppt_x"/>
                                          </p:val>
                                        </p:tav>
                                        <p:tav tm="100000">
                                          <p:val>
                                            <p:strVal val="ppt_x"/>
                                          </p:val>
                                        </p:tav>
                                      </p:tavLst>
                                    </p:anim>
                                    <p:anim calcmode="lin" valueType="num">
                                      <p:cBhvr additive="base">
                                        <p:cTn id="40" dur="2000"/>
                                        <p:tgtEl>
                                          <p:spTgt spid="29697">
                                            <p:txEl>
                                              <p:pRg st="9" end="9"/>
                                            </p:txEl>
                                          </p:spTgt>
                                        </p:tgtEl>
                                        <p:attrNameLst>
                                          <p:attrName>ppt_y</p:attrName>
                                        </p:attrNameLst>
                                      </p:cBhvr>
                                      <p:tavLst>
                                        <p:tav tm="0">
                                          <p:val>
                                            <p:strVal val="ppt_y"/>
                                          </p:val>
                                        </p:tav>
                                        <p:tav tm="100000">
                                          <p:val>
                                            <p:strVal val="1+ppt_h/2"/>
                                          </p:val>
                                        </p:tav>
                                      </p:tavLst>
                                    </p:anim>
                                    <p:set>
                                      <p:cBhvr>
                                        <p:cTn id="41" dur="1" fill="hold">
                                          <p:stCondLst>
                                            <p:cond delay="1999"/>
                                          </p:stCondLst>
                                        </p:cTn>
                                        <p:tgtEl>
                                          <p:spTgt spid="29697">
                                            <p:txEl>
                                              <p:pRg st="9" end="9"/>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214282" y="214290"/>
            <a:ext cx="87154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Order 2: Trichiales </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Sporangium is large, stalked or sessile. </a:t>
            </a:r>
            <a:r>
              <a:rPr lang="en-US" sz="2400" dirty="0" smtClean="0">
                <a:latin typeface="Times New Roman" pitchFamily="18" charset="0"/>
                <a:ea typeface="Times New Roman" pitchFamily="18" charset="0"/>
                <a:cs typeface="Times New Roman" pitchFamily="18" charset="0"/>
              </a:rPr>
              <a:t> </a:t>
            </a:r>
            <a:r>
              <a:rPr lang="en-US" sz="2400" dirty="0" smtClean="0">
                <a:latin typeface="Times New Roman" pitchFamily="18" charset="0"/>
                <a:ea typeface="Times New Roman" pitchFamily="18"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Columella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is lacking. </a:t>
            </a:r>
            <a:endParaRPr kumimoji="0" lang="en-US"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Sporangium contains spores and capilitium. </a:t>
            </a:r>
            <a:r>
              <a:rPr lang="en-US" sz="2400" dirty="0" smtClean="0">
                <a:latin typeface="Times New Roman" pitchFamily="18" charset="0"/>
                <a:ea typeface="Times New Roman" pitchFamily="18" charset="0"/>
                <a:cs typeface="Times New Roman" pitchFamily="18" charset="0"/>
              </a:rPr>
              <a:t> </a:t>
            </a:r>
            <a:r>
              <a:rPr lang="en-US" sz="2400" dirty="0" smtClean="0">
                <a:latin typeface="Times New Roman" pitchFamily="18" charset="0"/>
                <a:ea typeface="Times New Roman" pitchFamily="18" charset="0"/>
                <a:cs typeface="Times New Roman" pitchFamily="18" charset="0"/>
              </a:rPr>
              <a:t>   </a:t>
            </a:r>
            <a:r>
              <a:rPr lang="en-US" sz="2400" dirty="0" smtClean="0">
                <a:solidFill>
                  <a:srgbClr val="00B050"/>
                </a:solidFill>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Ex: </a:t>
            </a:r>
            <a:r>
              <a:rPr kumimoji="0" lang="en-US" sz="2400" b="0" i="1"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Arcyria</a:t>
            </a:r>
            <a:r>
              <a:rPr kumimoji="0" lang="en-US" sz="2400" b="0"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Order 3: </a:t>
            </a:r>
            <a:r>
              <a:rPr kumimoji="0" lang="en-US" sz="24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Stemonitales</a:t>
            </a:r>
            <a:r>
              <a:rPr kumimoji="0" lang="en-US" sz="24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Spores are dark or black in color.    - </a:t>
            </a:r>
            <a:r>
              <a:rPr kumimoji="0" lang="en-US" sz="2400" b="0" i="0" u="none" strike="noStrike" cap="none" normalizeH="0" baseline="0" dirty="0" err="1" smtClean="0">
                <a:ln>
                  <a:noFill/>
                </a:ln>
                <a:solidFill>
                  <a:srgbClr val="000000"/>
                </a:solidFill>
                <a:effectLst/>
                <a:latin typeface="Times New Roman" pitchFamily="18" charset="0"/>
                <a:ea typeface="Times New Roman" pitchFamily="18" charset="0"/>
                <a:cs typeface="Times New Roman" pitchFamily="18" charset="0"/>
              </a:rPr>
              <a:t>Columella</a:t>
            </a: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 is presence.</a:t>
            </a:r>
          </a:p>
          <a:p>
            <a:pPr marL="0" marR="0" lvl="0" indent="0" algn="just" defTabSz="914400" rtl="0" eaLnBrk="0" fontAlgn="base" latinLnBrk="0" hangingPunct="0">
              <a:lnSpc>
                <a:spcPct val="150000"/>
              </a:lnSpc>
              <a:spcBef>
                <a:spcPct val="0"/>
              </a:spcBef>
              <a:spcAft>
                <a:spcPct val="0"/>
              </a:spcAft>
              <a:buClrTx/>
              <a:buSzTx/>
              <a:tabLst/>
            </a:pPr>
            <a:r>
              <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-Lime is absences</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r>
              <a:rPr lang="en-US" sz="2400" dirty="0" smtClean="0">
                <a:solidFill>
                  <a:srgbClr val="00B050"/>
                </a:solidFill>
                <a:latin typeface="Times New Roman" pitchFamily="18" charset="0"/>
                <a:ea typeface="Times New Roman" pitchFamily="18" charset="0"/>
                <a:cs typeface="Times New Roman" pitchFamily="18" charset="0"/>
              </a:rPr>
              <a:t> </a:t>
            </a:r>
            <a:r>
              <a:rPr lang="en-US" sz="2400" dirty="0" smtClean="0">
                <a:solidFill>
                  <a:srgbClr val="00B050"/>
                </a:solidFill>
                <a:latin typeface="Times New Roman" pitchFamily="18" charset="0"/>
                <a:ea typeface="Times New Roman" pitchFamily="18" charset="0"/>
                <a:cs typeface="Times New Roman" pitchFamily="18" charset="0"/>
              </a:rPr>
              <a:t>     </a:t>
            </a:r>
            <a:r>
              <a:rPr lang="en-US" sz="2400" dirty="0" smtClean="0">
                <a:solidFill>
                  <a:srgbClr val="00B050"/>
                </a:solidFill>
                <a:latin typeface="Times New Roman" pitchFamily="18" charset="0"/>
                <a:ea typeface="Times New Roman" pitchFamily="18" charset="0"/>
                <a:cs typeface="Times New Roman" pitchFamily="18" charset="0"/>
              </a:rPr>
              <a:t>-</a:t>
            </a: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Ex: </a:t>
            </a:r>
            <a:r>
              <a:rPr kumimoji="0" lang="en-US" sz="2400" b="0" i="1"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Stemonitis</a:t>
            </a:r>
            <a:r>
              <a:rPr kumimoji="0" lang="en-US" sz="2400" b="0" i="1"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Order 4: </a:t>
            </a:r>
            <a:r>
              <a:rPr kumimoji="0" lang="en-US" sz="2400" b="1" i="0"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Physarales</a:t>
            </a:r>
            <a:r>
              <a:rPr kumimoji="0" lang="en-US" sz="2400" b="1"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The same characteristics of order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Stemonitales</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except lime is presence. </a:t>
            </a:r>
            <a:endParaRPr kumimoji="0" lang="en-US" sz="2400" b="0" i="0"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rgbClr val="00B050"/>
                </a:solidFill>
                <a:effectLst/>
                <a:latin typeface="Times New Roman" pitchFamily="18" charset="0"/>
                <a:ea typeface="Times New Roman" pitchFamily="18" charset="0"/>
                <a:cs typeface="Times New Roman" pitchFamily="18" charset="0"/>
              </a:rPr>
              <a:t>- Ex: </a:t>
            </a:r>
            <a:r>
              <a:rPr kumimoji="0" lang="en-US" sz="2400" b="0" i="1" u="none" strike="noStrike" cap="none" normalizeH="0" baseline="0" dirty="0" err="1" smtClean="0">
                <a:ln>
                  <a:noFill/>
                </a:ln>
                <a:solidFill>
                  <a:srgbClr val="00B050"/>
                </a:solidFill>
                <a:effectLst/>
                <a:latin typeface="Times New Roman" pitchFamily="18" charset="0"/>
                <a:ea typeface="Times New Roman" pitchFamily="18" charset="0"/>
                <a:cs typeface="Times New Roman" pitchFamily="18" charset="0"/>
              </a:rPr>
              <a:t>Physarum</a:t>
            </a:r>
            <a:endParaRPr kumimoji="0" lang="en-US" sz="2400" b="0" i="0" u="none" strike="noStrike" cap="none" normalizeH="0" baseline="0" dirty="0" smtClean="0">
              <a:ln>
                <a:noFill/>
              </a:ln>
              <a:solidFill>
                <a:srgbClr val="00B050"/>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nodeType="clickEffect">
                                  <p:stCondLst>
                                    <p:cond delay="0"/>
                                  </p:stCondLst>
                                  <p:childTnLst>
                                    <p:animEffect transition="out" filter="box(in)">
                                      <p:cBhvr>
                                        <p:cTn id="6" dur="2000"/>
                                        <p:tgtEl>
                                          <p:spTgt spid="31745">
                                            <p:txEl>
                                              <p:pRg st="0" end="0"/>
                                            </p:txEl>
                                          </p:spTgt>
                                        </p:tgtEl>
                                      </p:cBhvr>
                                    </p:animEffect>
                                    <p:set>
                                      <p:cBhvr>
                                        <p:cTn id="7" dur="1" fill="hold">
                                          <p:stCondLst>
                                            <p:cond delay="1999"/>
                                          </p:stCondLst>
                                        </p:cTn>
                                        <p:tgtEl>
                                          <p:spTgt spid="31745">
                                            <p:txEl>
                                              <p:pRg st="0" end="0"/>
                                            </p:txEl>
                                          </p:spTgt>
                                        </p:tgtEl>
                                        <p:attrNameLst>
                                          <p:attrName>style.visibility</p:attrName>
                                        </p:attrNameLst>
                                      </p:cBhvr>
                                      <p:to>
                                        <p:strVal val="hidden"/>
                                      </p:to>
                                    </p:set>
                                  </p:childTnLst>
                                </p:cTn>
                              </p:par>
                              <p:par>
                                <p:cTn id="8" presetID="4" presetClass="exit" presetSubtype="16" fill="hold" nodeType="withEffect">
                                  <p:stCondLst>
                                    <p:cond delay="0"/>
                                  </p:stCondLst>
                                  <p:childTnLst>
                                    <p:animEffect transition="out" filter="box(in)">
                                      <p:cBhvr>
                                        <p:cTn id="9" dur="2000"/>
                                        <p:tgtEl>
                                          <p:spTgt spid="31745">
                                            <p:txEl>
                                              <p:pRg st="1" end="1"/>
                                            </p:txEl>
                                          </p:spTgt>
                                        </p:tgtEl>
                                      </p:cBhvr>
                                    </p:animEffect>
                                    <p:set>
                                      <p:cBhvr>
                                        <p:cTn id="10" dur="1" fill="hold">
                                          <p:stCondLst>
                                            <p:cond delay="1999"/>
                                          </p:stCondLst>
                                        </p:cTn>
                                        <p:tgtEl>
                                          <p:spTgt spid="31745">
                                            <p:txEl>
                                              <p:pRg st="1" end="1"/>
                                            </p:txEl>
                                          </p:spTgt>
                                        </p:tgtEl>
                                        <p:attrNameLst>
                                          <p:attrName>style.visibility</p:attrName>
                                        </p:attrNameLst>
                                      </p:cBhvr>
                                      <p:to>
                                        <p:strVal val="hidden"/>
                                      </p:to>
                                    </p:set>
                                  </p:childTnLst>
                                </p:cTn>
                              </p:par>
                              <p:par>
                                <p:cTn id="11" presetID="4" presetClass="exit" presetSubtype="16" fill="hold" nodeType="withEffect">
                                  <p:stCondLst>
                                    <p:cond delay="0"/>
                                  </p:stCondLst>
                                  <p:childTnLst>
                                    <p:animEffect transition="out" filter="box(in)">
                                      <p:cBhvr>
                                        <p:cTn id="12" dur="2000"/>
                                        <p:tgtEl>
                                          <p:spTgt spid="31745">
                                            <p:txEl>
                                              <p:pRg st="2" end="2"/>
                                            </p:txEl>
                                          </p:spTgt>
                                        </p:tgtEl>
                                      </p:cBhvr>
                                    </p:animEffect>
                                    <p:set>
                                      <p:cBhvr>
                                        <p:cTn id="13" dur="1" fill="hold">
                                          <p:stCondLst>
                                            <p:cond delay="1999"/>
                                          </p:stCondLst>
                                        </p:cTn>
                                        <p:tgtEl>
                                          <p:spTgt spid="31745">
                                            <p:txEl>
                                              <p:pRg st="2" end="2"/>
                                            </p:txEl>
                                          </p:spTgt>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nodeType="clickEffect">
                                  <p:stCondLst>
                                    <p:cond delay="0"/>
                                  </p:stCondLst>
                                  <p:childTnLst>
                                    <p:animEffect transition="out" filter="box(in)">
                                      <p:cBhvr>
                                        <p:cTn id="17" dur="2000"/>
                                        <p:tgtEl>
                                          <p:spTgt spid="31745">
                                            <p:txEl>
                                              <p:pRg st="3" end="3"/>
                                            </p:txEl>
                                          </p:spTgt>
                                        </p:tgtEl>
                                      </p:cBhvr>
                                    </p:animEffect>
                                    <p:set>
                                      <p:cBhvr>
                                        <p:cTn id="18" dur="1" fill="hold">
                                          <p:stCondLst>
                                            <p:cond delay="1999"/>
                                          </p:stCondLst>
                                        </p:cTn>
                                        <p:tgtEl>
                                          <p:spTgt spid="31745">
                                            <p:txEl>
                                              <p:pRg st="3" end="3"/>
                                            </p:txEl>
                                          </p:spTgt>
                                        </p:tgtEl>
                                        <p:attrNameLst>
                                          <p:attrName>style.visibility</p:attrName>
                                        </p:attrNameLst>
                                      </p:cBhvr>
                                      <p:to>
                                        <p:strVal val="hidden"/>
                                      </p:to>
                                    </p:set>
                                  </p:childTnLst>
                                </p:cTn>
                              </p:par>
                              <p:par>
                                <p:cTn id="19" presetID="4" presetClass="exit" presetSubtype="16" fill="hold" nodeType="withEffect">
                                  <p:stCondLst>
                                    <p:cond delay="0"/>
                                  </p:stCondLst>
                                  <p:childTnLst>
                                    <p:animEffect transition="out" filter="box(in)">
                                      <p:cBhvr>
                                        <p:cTn id="20" dur="2000"/>
                                        <p:tgtEl>
                                          <p:spTgt spid="31745">
                                            <p:txEl>
                                              <p:pRg st="4" end="4"/>
                                            </p:txEl>
                                          </p:spTgt>
                                        </p:tgtEl>
                                      </p:cBhvr>
                                    </p:animEffect>
                                    <p:set>
                                      <p:cBhvr>
                                        <p:cTn id="21" dur="1" fill="hold">
                                          <p:stCondLst>
                                            <p:cond delay="1999"/>
                                          </p:stCondLst>
                                        </p:cTn>
                                        <p:tgtEl>
                                          <p:spTgt spid="31745">
                                            <p:txEl>
                                              <p:pRg st="4" end="4"/>
                                            </p:txEl>
                                          </p:spTgt>
                                        </p:tgtEl>
                                        <p:attrNameLst>
                                          <p:attrName>style.visibility</p:attrName>
                                        </p:attrNameLst>
                                      </p:cBhvr>
                                      <p:to>
                                        <p:strVal val="hidden"/>
                                      </p:to>
                                    </p:set>
                                  </p:childTnLst>
                                </p:cTn>
                              </p:par>
                              <p:par>
                                <p:cTn id="22" presetID="4" presetClass="exit" presetSubtype="16" fill="hold" nodeType="withEffect">
                                  <p:stCondLst>
                                    <p:cond delay="0"/>
                                  </p:stCondLst>
                                  <p:childTnLst>
                                    <p:animEffect transition="out" filter="box(in)">
                                      <p:cBhvr>
                                        <p:cTn id="23" dur="2000"/>
                                        <p:tgtEl>
                                          <p:spTgt spid="31745">
                                            <p:txEl>
                                              <p:pRg st="5" end="5"/>
                                            </p:txEl>
                                          </p:spTgt>
                                        </p:tgtEl>
                                      </p:cBhvr>
                                    </p:animEffect>
                                    <p:set>
                                      <p:cBhvr>
                                        <p:cTn id="24" dur="1" fill="hold">
                                          <p:stCondLst>
                                            <p:cond delay="1999"/>
                                          </p:stCondLst>
                                        </p:cTn>
                                        <p:tgtEl>
                                          <p:spTgt spid="31745">
                                            <p:txEl>
                                              <p:pRg st="5" end="5"/>
                                            </p:txEl>
                                          </p:spTgt>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4" presetClass="exit" presetSubtype="16" fill="hold" nodeType="clickEffect">
                                  <p:stCondLst>
                                    <p:cond delay="0"/>
                                  </p:stCondLst>
                                  <p:childTnLst>
                                    <p:animEffect transition="out" filter="box(in)">
                                      <p:cBhvr>
                                        <p:cTn id="28" dur="2000"/>
                                        <p:tgtEl>
                                          <p:spTgt spid="31745">
                                            <p:txEl>
                                              <p:pRg st="6" end="6"/>
                                            </p:txEl>
                                          </p:spTgt>
                                        </p:tgtEl>
                                      </p:cBhvr>
                                    </p:animEffect>
                                    <p:set>
                                      <p:cBhvr>
                                        <p:cTn id="29" dur="1" fill="hold">
                                          <p:stCondLst>
                                            <p:cond delay="1999"/>
                                          </p:stCondLst>
                                        </p:cTn>
                                        <p:tgtEl>
                                          <p:spTgt spid="31745">
                                            <p:txEl>
                                              <p:pRg st="6" end="6"/>
                                            </p:txEl>
                                          </p:spTgt>
                                        </p:tgtEl>
                                        <p:attrNameLst>
                                          <p:attrName>style.visibility</p:attrName>
                                        </p:attrNameLst>
                                      </p:cBhvr>
                                      <p:to>
                                        <p:strVal val="hidden"/>
                                      </p:to>
                                    </p:set>
                                  </p:childTnLst>
                                </p:cTn>
                              </p:par>
                              <p:par>
                                <p:cTn id="30" presetID="4" presetClass="exit" presetSubtype="16" fill="hold" nodeType="withEffect">
                                  <p:stCondLst>
                                    <p:cond delay="0"/>
                                  </p:stCondLst>
                                  <p:childTnLst>
                                    <p:animEffect transition="out" filter="box(in)">
                                      <p:cBhvr>
                                        <p:cTn id="31" dur="2000"/>
                                        <p:tgtEl>
                                          <p:spTgt spid="31745">
                                            <p:txEl>
                                              <p:pRg st="7" end="7"/>
                                            </p:txEl>
                                          </p:spTgt>
                                        </p:tgtEl>
                                      </p:cBhvr>
                                    </p:animEffect>
                                    <p:set>
                                      <p:cBhvr>
                                        <p:cTn id="32" dur="1" fill="hold">
                                          <p:stCondLst>
                                            <p:cond delay="1999"/>
                                          </p:stCondLst>
                                        </p:cTn>
                                        <p:tgtEl>
                                          <p:spTgt spid="31745">
                                            <p:txEl>
                                              <p:pRg st="7" end="7"/>
                                            </p:txEl>
                                          </p:spTgt>
                                        </p:tgtEl>
                                        <p:attrNameLst>
                                          <p:attrName>style.visibility</p:attrName>
                                        </p:attrNameLst>
                                      </p:cBhvr>
                                      <p:to>
                                        <p:strVal val="hidden"/>
                                      </p:to>
                                    </p:set>
                                  </p:childTnLst>
                                </p:cTn>
                              </p:par>
                              <p:par>
                                <p:cTn id="33" presetID="4" presetClass="exit" presetSubtype="16" fill="hold" nodeType="withEffect">
                                  <p:stCondLst>
                                    <p:cond delay="0"/>
                                  </p:stCondLst>
                                  <p:childTnLst>
                                    <p:animEffect transition="out" filter="box(in)">
                                      <p:cBhvr>
                                        <p:cTn id="34" dur="2000"/>
                                        <p:tgtEl>
                                          <p:spTgt spid="31745">
                                            <p:txEl>
                                              <p:pRg st="8" end="8"/>
                                            </p:txEl>
                                          </p:spTgt>
                                        </p:tgtEl>
                                      </p:cBhvr>
                                    </p:animEffect>
                                    <p:set>
                                      <p:cBhvr>
                                        <p:cTn id="35" dur="1" fill="hold">
                                          <p:stCondLst>
                                            <p:cond delay="1999"/>
                                          </p:stCondLst>
                                        </p:cTn>
                                        <p:tgtEl>
                                          <p:spTgt spid="31745">
                                            <p:txEl>
                                              <p:pRg st="8" end="8"/>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357166"/>
            <a:ext cx="8643998" cy="3046988"/>
          </a:xfrm>
          <a:prstGeom prst="rect">
            <a:avLst/>
          </a:prstGeom>
        </p:spPr>
        <p:txBody>
          <a:bodyPr wrap="square">
            <a:spAutoFit/>
          </a:bodyPr>
          <a:lstStyle/>
          <a:p>
            <a:pPr lvl="0" algn="just" rtl="0" fontAlgn="base">
              <a:lnSpc>
                <a:spcPct val="150000"/>
              </a:lnSpc>
              <a:spcBef>
                <a:spcPct val="0"/>
              </a:spcBef>
              <a:spcAft>
                <a:spcPct val="0"/>
              </a:spcAft>
              <a:buFont typeface="Arial" pitchFamily="34" charset="0"/>
              <a:buChar char="•"/>
            </a:pPr>
            <a:r>
              <a:rPr lang="en-US" sz="3200" b="1" dirty="0" smtClean="0">
                <a:latin typeface="Times New Roman" pitchFamily="18" charset="0"/>
                <a:ea typeface="Calibri" pitchFamily="34" charset="0"/>
                <a:cs typeface="+mj-cs"/>
              </a:rPr>
              <a:t>Traditional and modern taxonomic methods</a:t>
            </a:r>
            <a:endParaRPr lang="en-US" sz="3200" dirty="0" smtClean="0">
              <a:latin typeface="Arial" pitchFamily="34" charset="0"/>
              <a:cs typeface="+mj-cs"/>
            </a:endParaRPr>
          </a:p>
          <a:p>
            <a:pPr lvl="0" algn="just" rtl="0" eaLnBrk="0" fontAlgn="base" hangingPunct="0">
              <a:lnSpc>
                <a:spcPct val="150000"/>
              </a:lnSpc>
              <a:spcBef>
                <a:spcPct val="0"/>
              </a:spcBef>
              <a:spcAft>
                <a:spcPct val="0"/>
              </a:spcAft>
            </a:pPr>
            <a:r>
              <a:rPr lang="en-US" sz="3200" dirty="0" smtClean="0">
                <a:latin typeface="Times New Roman" pitchFamily="18" charset="0"/>
                <a:ea typeface="AdvP4CD4B8" charset="-120"/>
                <a:cs typeface="+mj-cs"/>
              </a:rPr>
              <a:t>      </a:t>
            </a:r>
            <a:r>
              <a:rPr lang="en-US" sz="3200" b="1" dirty="0" smtClean="0">
                <a:latin typeface="Times New Roman" pitchFamily="18" charset="0"/>
                <a:ea typeface="AdvP4CD4B8" charset="-120"/>
                <a:cs typeface="+mj-cs"/>
              </a:rPr>
              <a:t>Early philosophers </a:t>
            </a:r>
            <a:r>
              <a:rPr lang="en-US" sz="3200" dirty="0" smtClean="0">
                <a:latin typeface="Times New Roman" pitchFamily="18" charset="0"/>
                <a:ea typeface="AdvP4CD4B8" charset="-120"/>
                <a:cs typeface="+mj-cs"/>
              </a:rPr>
              <a:t>classified matter into three Kingdoms: </a:t>
            </a:r>
            <a:r>
              <a:rPr lang="en-US" sz="3200" b="1" dirty="0" smtClean="0">
                <a:latin typeface="Times New Roman" pitchFamily="18" charset="0"/>
                <a:ea typeface="AdvP4CD4B8" charset="-120"/>
                <a:cs typeface="+mj-cs"/>
              </a:rPr>
              <a:t>Animal, Vegetable, and Mineral</a:t>
            </a:r>
            <a:r>
              <a:rPr lang="en-US" sz="3200" dirty="0" smtClean="0">
                <a:latin typeface="Times New Roman" pitchFamily="18" charset="0"/>
                <a:ea typeface="AdvP4CD4B8" charset="-120"/>
                <a:cs typeface="+mj-cs"/>
              </a:rPr>
              <a:t>. </a:t>
            </a:r>
            <a:r>
              <a:rPr lang="en-US" sz="3200" b="1" u="sng" dirty="0" smtClean="0">
                <a:solidFill>
                  <a:srgbClr val="FF0000"/>
                </a:solidFill>
                <a:latin typeface="Times New Roman" pitchFamily="18" charset="0"/>
                <a:ea typeface="AdvP4CD4B8" charset="-120"/>
                <a:cs typeface="+mj-cs"/>
              </a:rPr>
              <a:t>Fungi were placed in the Vegetable Kingdom</a:t>
            </a:r>
            <a:endParaRPr lang="ar-IQ" sz="3200" dirty="0">
              <a:cs typeface="+mj-cs"/>
            </a:endParaRPr>
          </a:p>
        </p:txBody>
      </p:sp>
      <p:sp>
        <p:nvSpPr>
          <p:cNvPr id="3" name="مستطيل 2"/>
          <p:cNvSpPr/>
          <p:nvPr/>
        </p:nvSpPr>
        <p:spPr>
          <a:xfrm>
            <a:off x="285720" y="3571876"/>
            <a:ext cx="8429684" cy="1569660"/>
          </a:xfrm>
          <a:prstGeom prst="rect">
            <a:avLst/>
          </a:prstGeom>
        </p:spPr>
        <p:txBody>
          <a:bodyPr wrap="square">
            <a:spAutoFit/>
          </a:bodyPr>
          <a:lstStyle/>
          <a:p>
            <a:pPr algn="just" rtl="0"/>
            <a:r>
              <a:rPr lang="en-US" sz="3200" b="1" dirty="0" smtClean="0">
                <a:solidFill>
                  <a:srgbClr val="FF0000"/>
                </a:solidFill>
                <a:latin typeface="Times New Roman" pitchFamily="18" charset="0"/>
                <a:ea typeface="AdvP4CD4B8" charset="-120"/>
              </a:rPr>
              <a:t>because</a:t>
            </a:r>
            <a:r>
              <a:rPr lang="en-US" sz="3200" b="1" dirty="0" smtClean="0">
                <a:latin typeface="Times New Roman" pitchFamily="18" charset="0"/>
                <a:ea typeface="AdvP4CD4B8" charset="-120"/>
              </a:rPr>
              <a:t> </a:t>
            </a:r>
            <a:r>
              <a:rPr lang="en-US" sz="3200" dirty="0" smtClean="0">
                <a:latin typeface="Times New Roman" pitchFamily="18" charset="0"/>
                <a:ea typeface="AdvP4CD4B8" charset="-120"/>
              </a:rPr>
              <a:t>of certain similarities to plants such as their lack of mobility, absorptive nutrition, and reproduction by spores. </a:t>
            </a:r>
            <a:endParaRPr lang="ar-IQ"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2"/>
          <a:srcRect/>
          <a:stretch>
            <a:fillRect/>
          </a:stretch>
        </p:blipFill>
        <p:spPr bwMode="auto">
          <a:xfrm>
            <a:off x="214282" y="214290"/>
            <a:ext cx="8715436" cy="5929354"/>
          </a:xfrm>
          <a:prstGeom prst="rect">
            <a:avLst/>
          </a:prstGeom>
          <a:noFill/>
          <a:ln w="9525">
            <a:noFill/>
            <a:miter lim="800000"/>
            <a:headEnd/>
            <a:tailEnd/>
          </a:ln>
        </p:spPr>
      </p:pic>
      <p:sp>
        <p:nvSpPr>
          <p:cNvPr id="30721" name="Rectangle 1"/>
          <p:cNvSpPr>
            <a:spLocks noChangeArrowheads="1"/>
          </p:cNvSpPr>
          <p:nvPr/>
        </p:nvSpPr>
        <p:spPr bwMode="auto">
          <a:xfrm>
            <a:off x="1928794" y="6143644"/>
            <a:ext cx="4838184"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smtClean="0">
                <a:ln>
                  <a:noFill/>
                </a:ln>
                <a:solidFill>
                  <a:schemeClr val="tx2"/>
                </a:solidFill>
                <a:effectLst/>
                <a:latin typeface="Times New Roman" pitchFamily="18" charset="0"/>
                <a:ea typeface="Times New Roman" pitchFamily="18" charset="0"/>
                <a:cs typeface="Times New Roman" pitchFamily="18" charset="0"/>
              </a:rPr>
              <a:t>Life cycle of a typical </a:t>
            </a:r>
            <a:r>
              <a:rPr kumimoji="0" lang="en-US" sz="2400" b="1" i="0" u="none" strike="noStrike" cap="none" normalizeH="0" baseline="0" dirty="0" err="1" smtClean="0">
                <a:ln>
                  <a:noFill/>
                </a:ln>
                <a:solidFill>
                  <a:schemeClr val="tx2"/>
                </a:solidFill>
                <a:effectLst/>
                <a:latin typeface="Times New Roman" pitchFamily="18" charset="0"/>
                <a:ea typeface="Times New Roman" pitchFamily="18" charset="0"/>
                <a:cs typeface="Times New Roman" pitchFamily="18" charset="0"/>
              </a:rPr>
              <a:t>Myxomycetes</a:t>
            </a:r>
            <a:endParaRPr kumimoji="0" lang="en-US" sz="3200" b="0" i="0" u="none" strike="noStrike" cap="none" normalizeH="0" baseline="0" dirty="0" smtClean="0">
              <a:ln>
                <a:noFill/>
              </a:ln>
              <a:solidFill>
                <a:schemeClr val="tx2"/>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21"/>
                                        </p:tgtEl>
                                        <p:attrNameLst>
                                          <p:attrName>style.visibility</p:attrName>
                                        </p:attrNameLst>
                                      </p:cBhvr>
                                      <p:to>
                                        <p:strVal val="visible"/>
                                      </p:to>
                                    </p:set>
                                    <p:anim calcmode="lin" valueType="num">
                                      <p:cBhvr additive="base">
                                        <p:cTn id="7" dur="3000" fill="hold"/>
                                        <p:tgtEl>
                                          <p:spTgt spid="30721"/>
                                        </p:tgtEl>
                                        <p:attrNameLst>
                                          <p:attrName>ppt_x</p:attrName>
                                        </p:attrNameLst>
                                      </p:cBhvr>
                                      <p:tavLst>
                                        <p:tav tm="0">
                                          <p:val>
                                            <p:strVal val="#ppt_x"/>
                                          </p:val>
                                        </p:tav>
                                        <p:tav tm="100000">
                                          <p:val>
                                            <p:strVal val="#ppt_x"/>
                                          </p:val>
                                        </p:tav>
                                      </p:tavLst>
                                    </p:anim>
                                    <p:anim calcmode="lin" valueType="num">
                                      <p:cBhvr additive="base">
                                        <p:cTn id="8" dur="3000" fill="hold"/>
                                        <p:tgtEl>
                                          <p:spTgt spid="307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xit" presetSubtype="16" fill="hold" nodeType="clickEffect">
                                  <p:stCondLst>
                                    <p:cond delay="0"/>
                                  </p:stCondLst>
                                  <p:childTnLst>
                                    <p:animEffect transition="out" filter="diamond(in)">
                                      <p:cBhvr>
                                        <p:cTn id="12" dur="2000"/>
                                        <p:tgtEl>
                                          <p:spTgt spid="2"/>
                                        </p:tgtEl>
                                      </p:cBhvr>
                                    </p:animEffect>
                                    <p:set>
                                      <p:cBhvr>
                                        <p:cTn id="13"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285720" y="285728"/>
            <a:ext cx="8572560" cy="59093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latin typeface="Times New Roman" pitchFamily="18" charset="0"/>
                <a:ea typeface="AdvP4CD4B8" charset="-120"/>
                <a:cs typeface="+mj-cs"/>
              </a:rPr>
              <a:t>Useful </a:t>
            </a:r>
            <a:r>
              <a:rPr kumimoji="0" lang="en-US" sz="3600" b="1" i="0" u="none" strike="noStrike" cap="none" normalizeH="0" baseline="0" dirty="0" err="1" smtClean="0">
                <a:ln>
                  <a:noFill/>
                </a:ln>
                <a:solidFill>
                  <a:schemeClr val="tx1"/>
                </a:solidFill>
                <a:effectLst/>
                <a:latin typeface="Times New Roman" pitchFamily="18" charset="0"/>
                <a:ea typeface="AdvP4CD4B8" charset="-120"/>
                <a:cs typeface="+mj-cs"/>
              </a:rPr>
              <a:t>ultrastructural</a:t>
            </a:r>
            <a:r>
              <a:rPr kumimoji="0" lang="en-US" sz="3600" b="1" i="0" u="none" strike="noStrike" cap="none" normalizeH="0" baseline="0" dirty="0" smtClean="0">
                <a:ln>
                  <a:noFill/>
                </a:ln>
                <a:solidFill>
                  <a:schemeClr val="tx1"/>
                </a:solidFill>
                <a:effectLst/>
                <a:latin typeface="Times New Roman" pitchFamily="18" charset="0"/>
                <a:ea typeface="AdvP4CD4B8" charset="-120"/>
                <a:cs typeface="+mj-cs"/>
              </a:rPr>
              <a:t> details, provided by transmission electron microscopy TEM</a:t>
            </a:r>
            <a:r>
              <a:rPr kumimoji="0" lang="en-US" sz="3600" b="0" i="0" u="none" strike="noStrike" cap="none" normalizeH="0" baseline="0" dirty="0" smtClean="0">
                <a:ln>
                  <a:noFill/>
                </a:ln>
                <a:solidFill>
                  <a:schemeClr val="tx1"/>
                </a:solidFill>
                <a:effectLst/>
                <a:latin typeface="Times New Roman" pitchFamily="18" charset="0"/>
                <a:ea typeface="AdvP4CD4B8" charset="-120"/>
                <a:cs typeface="+mj-cs"/>
              </a:rPr>
              <a:t>, concern the appearance of mitochondria, properties of the septal pore, details of the cell wall during spore formation or germination, or the arrangement of secretory vesicles in the apex of growing hyphae</a:t>
            </a:r>
            <a:r>
              <a:rPr kumimoji="0" lang="en-US" sz="3600" b="1" i="0" u="none" strike="noStrike" cap="none" normalizeH="0" baseline="0" dirty="0" smtClean="0">
                <a:ln>
                  <a:noFill/>
                </a:ln>
                <a:solidFill>
                  <a:schemeClr val="tx1"/>
                </a:solidFill>
                <a:effectLst/>
                <a:latin typeface="Times New Roman" pitchFamily="18" charset="0"/>
                <a:ea typeface="AdvP4CD4B8" charset="-120"/>
                <a:cs typeface="+mj-cs"/>
              </a:rPr>
              <a:t>.</a:t>
            </a:r>
            <a:endParaRPr kumimoji="0" lang="en-US" sz="3600" b="0" i="0" u="none" strike="noStrike" cap="none" normalizeH="0" baseline="0" dirty="0" smtClean="0">
              <a:ln>
                <a:noFill/>
              </a:ln>
              <a:solidFill>
                <a:schemeClr val="tx1"/>
              </a:solidFill>
              <a:effectLst/>
              <a:latin typeface="Times New Roman" pitchFamily="18" charset="0"/>
              <a:ea typeface="AdvP4CD4B8" charset="-12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2049">
                                            <p:txEl>
                                              <p:pRg st="0" end="0"/>
                                            </p:txEl>
                                          </p:spTgt>
                                        </p:tgtEl>
                                        <p:attrNameLst>
                                          <p:attrName>style.visibility</p:attrName>
                                        </p:attrNameLst>
                                      </p:cBhvr>
                                      <p:to>
                                        <p:strVal val="visible"/>
                                      </p:to>
                                    </p:set>
                                    <p:animEffect transition="in" filter="box(in)">
                                      <p:cBhvr>
                                        <p:cTn id="7" dur="3000"/>
                                        <p:tgtEl>
                                          <p:spTgt spid="204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214282" y="357166"/>
            <a:ext cx="8715436" cy="4524315"/>
          </a:xfrm>
          <a:prstGeom prst="rect">
            <a:avLst/>
          </a:prstGeom>
        </p:spPr>
        <p:txBody>
          <a:bodyPr wrap="square">
            <a:spAutoFit/>
          </a:bodyPr>
          <a:lstStyle/>
          <a:p>
            <a:pPr lvl="0" algn="just" rtl="0" eaLnBrk="0" fontAlgn="base" hangingPunct="0">
              <a:lnSpc>
                <a:spcPct val="150000"/>
              </a:lnSpc>
              <a:spcBef>
                <a:spcPct val="0"/>
              </a:spcBef>
              <a:spcAft>
                <a:spcPct val="0"/>
              </a:spcAft>
            </a:pPr>
            <a:r>
              <a:rPr lang="en-US" sz="3200" b="1" dirty="0" smtClean="0">
                <a:latin typeface="Times New Roman" pitchFamily="18" charset="0"/>
                <a:ea typeface="AdvP4CD4B8" charset="-120"/>
              </a:rPr>
              <a:t>Biochemical methods </a:t>
            </a:r>
            <a:r>
              <a:rPr lang="en-US" sz="3200" dirty="0" smtClean="0">
                <a:latin typeface="Times New Roman" pitchFamily="18" charset="0"/>
                <a:ea typeface="AdvP4CD4B8" charset="-120"/>
              </a:rPr>
              <a:t>have also made valuable contributions, especially in characterizing higher taxonomic levels. Examples include the chemical composition of the cell wall, alternative pathways of lysine biosynthesis, the occurrence of pigments and the types and amounts of sugars.</a:t>
            </a:r>
            <a:r>
              <a:rPr lang="en-US" sz="3200" dirty="0" smtClean="0">
                <a:latin typeface="Arial"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285720" y="285728"/>
            <a:ext cx="8358246" cy="54938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600" b="1" i="0" u="sng" strike="noStrike" cap="none" normalizeH="0" baseline="0" dirty="0" smtClean="0">
                <a:ln>
                  <a:noFill/>
                </a:ln>
                <a:solidFill>
                  <a:srgbClr val="FF0000"/>
                </a:solidFill>
                <a:effectLst/>
                <a:latin typeface="Times New Roman" pitchFamily="18" charset="0"/>
                <a:ea typeface="Calibri" pitchFamily="34" charset="0"/>
                <a:cs typeface="+mj-cs"/>
              </a:rPr>
              <a:t>Generally, the characters used in fungal classification are:</a:t>
            </a:r>
            <a:endParaRPr kumimoji="0" lang="en-US" sz="2600" b="1" i="0" u="sng" strike="noStrike" cap="none" normalizeH="0" baseline="0" dirty="0" smtClean="0">
              <a:ln>
                <a:noFill/>
              </a:ln>
              <a:solidFill>
                <a:srgbClr val="FF0000"/>
              </a:solidFill>
              <a:effectLst/>
              <a:latin typeface="Arial" pitchFamily="34" charset="0"/>
              <a:cs typeface="+mj-cs"/>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ea typeface="AdvP4CD4B8" charset="-120"/>
                <a:cs typeface="+mj-cs"/>
              </a:rPr>
              <a:t>Cell wall</a:t>
            </a:r>
            <a:endParaRPr kumimoji="0" lang="en-US" sz="26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AdvP4CD4B8" charset="-120"/>
                <a:cs typeface="+mj-cs"/>
              </a:rPr>
              <a:t>Cell wall present: true fungi</a:t>
            </a:r>
            <a:endParaRPr kumimoji="0" lang="en-US" sz="26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600" b="0" i="0" u="none" strike="noStrike" cap="none" normalizeH="0" baseline="0" dirty="0" smtClean="0">
                <a:ln>
                  <a:noFill/>
                </a:ln>
                <a:solidFill>
                  <a:schemeClr val="tx1"/>
                </a:solidFill>
                <a:effectLst/>
                <a:latin typeface="Times New Roman" pitchFamily="18" charset="0"/>
                <a:ea typeface="AdvP4CD4B8" charset="-120"/>
                <a:cs typeface="+mj-cs"/>
              </a:rPr>
              <a:t>Cell wall absent: slime molds</a:t>
            </a:r>
            <a:endParaRPr kumimoji="0" lang="en-US" sz="26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ea typeface="AdvP4CD4B8" charset="-120"/>
                <a:cs typeface="+mj-cs"/>
              </a:rPr>
              <a:t>Chemical components of  cell wall</a:t>
            </a:r>
            <a:endParaRPr kumimoji="0" lang="en-US" sz="26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ea typeface="AdvP4CD4B8" charset="-120"/>
                <a:cs typeface="+mj-cs"/>
              </a:rPr>
              <a:t>Somatic phase </a:t>
            </a:r>
            <a:endParaRPr kumimoji="0" lang="en-US" sz="26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ea typeface="AdvP4CD4B8" charset="-120"/>
                <a:cs typeface="+mj-cs"/>
              </a:rPr>
              <a:t>Reproduction </a:t>
            </a:r>
            <a:endParaRPr kumimoji="0" lang="en-US" sz="26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ea typeface="AdvP4CD4B8" charset="-120"/>
                <a:cs typeface="+mj-cs"/>
              </a:rPr>
              <a:t>Structure formed by fungi</a:t>
            </a:r>
            <a:endParaRPr kumimoji="0" lang="en-US" sz="26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0" eaLnBrk="0" fontAlgn="base" latinLnBrk="0" hangingPunct="0">
              <a:lnSpc>
                <a:spcPct val="150000"/>
              </a:lnSpc>
              <a:spcBef>
                <a:spcPct val="0"/>
              </a:spcBef>
              <a:spcAft>
                <a:spcPct val="0"/>
              </a:spcAft>
              <a:buClrTx/>
              <a:buSzTx/>
              <a:buFontTx/>
              <a:buChar char="•"/>
              <a:tabLst/>
            </a:pPr>
            <a:r>
              <a:rPr kumimoji="0" lang="en-US" sz="2600" b="0" i="0" u="none" strike="noStrike" cap="none" normalizeH="0" baseline="0" dirty="0" smtClean="0">
                <a:ln>
                  <a:noFill/>
                </a:ln>
                <a:solidFill>
                  <a:schemeClr val="tx1"/>
                </a:solidFill>
                <a:effectLst/>
                <a:latin typeface="Times New Roman" pitchFamily="18" charset="0"/>
                <a:ea typeface="AdvP4CD4B8" charset="-120"/>
                <a:cs typeface="+mj-cs"/>
              </a:rPr>
              <a:t>Spores:</a:t>
            </a:r>
            <a:r>
              <a:rPr kumimoji="0" lang="en-US" sz="2600" b="0" i="0" u="none" strike="noStrike" cap="none" normalizeH="0" dirty="0" smtClean="0">
                <a:ln>
                  <a:noFill/>
                </a:ln>
                <a:solidFill>
                  <a:schemeClr val="tx1"/>
                </a:solidFill>
                <a:effectLst/>
                <a:latin typeface="Times New Roman" pitchFamily="18" charset="0"/>
                <a:ea typeface="AdvP4CD4B8" charset="-120"/>
                <a:cs typeface="+mj-cs"/>
              </a:rPr>
              <a:t> </a:t>
            </a:r>
            <a:r>
              <a:rPr kumimoji="0" lang="en-US" sz="2600" b="0" i="0" u="none" strike="noStrike" cap="none" normalizeH="0" baseline="0" dirty="0" smtClean="0">
                <a:ln>
                  <a:noFill/>
                </a:ln>
                <a:solidFill>
                  <a:srgbClr val="000000"/>
                </a:solidFill>
                <a:effectLst/>
                <a:latin typeface="Times New Roman" pitchFamily="18" charset="0"/>
                <a:ea typeface="Calibri" pitchFamily="34" charset="0"/>
                <a:cs typeface="+mj-cs"/>
              </a:rPr>
              <a:t>size, color, shape, number of cell and type of spores. </a:t>
            </a:r>
            <a:endParaRPr kumimoji="0" lang="en-US" sz="2600" b="0" i="0" u="none" strike="noStrike" cap="none" normalizeH="0" baseline="0" dirty="0" smtClean="0">
              <a:ln>
                <a:noFill/>
              </a:ln>
              <a:solidFill>
                <a:schemeClr val="tx1"/>
              </a:solidFill>
              <a:effectLst/>
              <a:latin typeface="Arial" pitchFamily="34"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3">
                                            <p:txEl>
                                              <p:pRg st="1" end="1"/>
                                            </p:txEl>
                                          </p:spTgt>
                                        </p:tgtEl>
                                        <p:attrNameLst>
                                          <p:attrName>style.visibility</p:attrName>
                                        </p:attrNameLst>
                                      </p:cBhvr>
                                      <p:to>
                                        <p:strVal val="visible"/>
                                      </p:to>
                                    </p:set>
                                    <p:anim calcmode="lin" valueType="num">
                                      <p:cBhvr additive="base">
                                        <p:cTn id="7" dur="500" fill="hold"/>
                                        <p:tgtEl>
                                          <p:spTgt spid="307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3">
                                            <p:txEl>
                                              <p:pRg st="2" end="2"/>
                                            </p:txEl>
                                          </p:spTgt>
                                        </p:tgtEl>
                                        <p:attrNameLst>
                                          <p:attrName>style.visibility</p:attrName>
                                        </p:attrNameLst>
                                      </p:cBhvr>
                                      <p:to>
                                        <p:strVal val="visible"/>
                                      </p:to>
                                    </p:set>
                                    <p:anim calcmode="lin" valueType="num">
                                      <p:cBhvr additive="base">
                                        <p:cTn id="11" dur="500" fill="hold"/>
                                        <p:tgtEl>
                                          <p:spTgt spid="307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073">
                                            <p:txEl>
                                              <p:pRg st="3" end="3"/>
                                            </p:txEl>
                                          </p:spTgt>
                                        </p:tgtEl>
                                        <p:attrNameLst>
                                          <p:attrName>style.visibility</p:attrName>
                                        </p:attrNameLst>
                                      </p:cBhvr>
                                      <p:to>
                                        <p:strVal val="visible"/>
                                      </p:to>
                                    </p:set>
                                    <p:anim calcmode="lin" valueType="num">
                                      <p:cBhvr additive="base">
                                        <p:cTn id="15" dur="500" fill="hold"/>
                                        <p:tgtEl>
                                          <p:spTgt spid="307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073">
                                            <p:txEl>
                                              <p:pRg st="4" end="4"/>
                                            </p:txEl>
                                          </p:spTgt>
                                        </p:tgtEl>
                                        <p:attrNameLst>
                                          <p:attrName>style.visibility</p:attrName>
                                        </p:attrNameLst>
                                      </p:cBhvr>
                                      <p:to>
                                        <p:strVal val="visible"/>
                                      </p:to>
                                    </p:set>
                                    <p:anim calcmode="lin" valueType="num">
                                      <p:cBhvr additive="base">
                                        <p:cTn id="21" dur="500" fill="hold"/>
                                        <p:tgtEl>
                                          <p:spTgt spid="307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073">
                                            <p:txEl>
                                              <p:pRg st="5" end="5"/>
                                            </p:txEl>
                                          </p:spTgt>
                                        </p:tgtEl>
                                        <p:attrNameLst>
                                          <p:attrName>style.visibility</p:attrName>
                                        </p:attrNameLst>
                                      </p:cBhvr>
                                      <p:to>
                                        <p:strVal val="visible"/>
                                      </p:to>
                                    </p:set>
                                    <p:anim calcmode="lin" valueType="num">
                                      <p:cBhvr additive="base">
                                        <p:cTn id="27" dur="500" fill="hold"/>
                                        <p:tgtEl>
                                          <p:spTgt spid="307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3">
                                            <p:txEl>
                                              <p:pRg st="6" end="6"/>
                                            </p:txEl>
                                          </p:spTgt>
                                        </p:tgtEl>
                                        <p:attrNameLst>
                                          <p:attrName>style.visibility</p:attrName>
                                        </p:attrNameLst>
                                      </p:cBhvr>
                                      <p:to>
                                        <p:strVal val="visible"/>
                                      </p:to>
                                    </p:set>
                                    <p:anim calcmode="lin" valueType="num">
                                      <p:cBhvr additive="base">
                                        <p:cTn id="33" dur="500" fill="hold"/>
                                        <p:tgtEl>
                                          <p:spTgt spid="307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73">
                                            <p:txEl>
                                              <p:pRg st="7" end="7"/>
                                            </p:txEl>
                                          </p:spTgt>
                                        </p:tgtEl>
                                        <p:attrNameLst>
                                          <p:attrName>style.visibility</p:attrName>
                                        </p:attrNameLst>
                                      </p:cBhvr>
                                      <p:to>
                                        <p:strVal val="visible"/>
                                      </p:to>
                                    </p:set>
                                    <p:anim calcmode="lin" valueType="num">
                                      <p:cBhvr additive="base">
                                        <p:cTn id="39" dur="500" fill="hold"/>
                                        <p:tgtEl>
                                          <p:spTgt spid="307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07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073">
                                            <p:txEl>
                                              <p:pRg st="8" end="8"/>
                                            </p:txEl>
                                          </p:spTgt>
                                        </p:tgtEl>
                                        <p:attrNameLst>
                                          <p:attrName>style.visibility</p:attrName>
                                        </p:attrNameLst>
                                      </p:cBhvr>
                                      <p:to>
                                        <p:strVal val="visible"/>
                                      </p:to>
                                    </p:set>
                                    <p:anim calcmode="lin" valueType="num">
                                      <p:cBhvr additive="base">
                                        <p:cTn id="45" dur="2000" fill="hold"/>
                                        <p:tgtEl>
                                          <p:spTgt spid="3073">
                                            <p:txEl>
                                              <p:pRg st="8" end="8"/>
                                            </p:txEl>
                                          </p:spTgt>
                                        </p:tgtEl>
                                        <p:attrNameLst>
                                          <p:attrName>ppt_x</p:attrName>
                                        </p:attrNameLst>
                                      </p:cBhvr>
                                      <p:tavLst>
                                        <p:tav tm="0">
                                          <p:val>
                                            <p:strVal val="#ppt_x"/>
                                          </p:val>
                                        </p:tav>
                                        <p:tav tm="100000">
                                          <p:val>
                                            <p:strVal val="#ppt_x"/>
                                          </p:val>
                                        </p:tav>
                                      </p:tavLst>
                                    </p:anim>
                                    <p:anim calcmode="lin" valueType="num">
                                      <p:cBhvr additive="base">
                                        <p:cTn id="46" dur="2000" fill="hold"/>
                                        <p:tgtEl>
                                          <p:spTgt spid="307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214282" y="500042"/>
            <a:ext cx="8715436"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 classification system in fungi at this edition started with kingdom and end with species as follows: </a:t>
            </a:r>
            <a:endParaRPr kumimoji="0" lang="en-US" sz="2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Kingdom:</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Mycetae</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(Fungi)</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Division:</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Mycota</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Subdivision:</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Mycotina</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Class:</a:t>
            </a:r>
            <a:r>
              <a:rPr kumimoji="0" lang="en-US" sz="2400" b="1"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Mycetes</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Subclass: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Mycetidae</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Order:</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ales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Family: </a:t>
            </a:r>
            <a:r>
              <a:rPr kumimoji="0" lang="en-US" sz="2400" b="0" i="0" u="none" strike="noStrike" cap="none" normalizeH="0" baseline="0" dirty="0" err="1" smtClean="0">
                <a:ln>
                  <a:noFill/>
                </a:ln>
                <a:solidFill>
                  <a:srgbClr val="000000"/>
                </a:solidFill>
                <a:effectLst/>
                <a:latin typeface="Times New Roman" pitchFamily="18" charset="0"/>
                <a:ea typeface="Calibri" pitchFamily="34" charset="0"/>
                <a:cs typeface="Times New Roman" pitchFamily="18" charset="0"/>
              </a:rPr>
              <a:t>aceae</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chemeClr val="accent6"/>
                </a:solidFill>
                <a:effectLst/>
                <a:latin typeface="Times New Roman" pitchFamily="18" charset="0"/>
                <a:ea typeface="Calibri" pitchFamily="34" charset="0"/>
                <a:cs typeface="Times New Roman" pitchFamily="18" charset="0"/>
              </a:rPr>
              <a:t>Genus and Species: </a:t>
            </a:r>
            <a:r>
              <a:rPr kumimoji="0" lang="en-US" sz="2400" b="0" i="0" u="none" strike="noStrike" cap="none" normalizeH="0" baseline="0" dirty="0" smtClean="0">
                <a:ln>
                  <a:noFill/>
                </a:ln>
                <a:solidFill>
                  <a:srgbClr val="000000"/>
                </a:solidFill>
                <a:effectLst/>
                <a:latin typeface="Times New Roman" pitchFamily="18" charset="0"/>
                <a:ea typeface="Calibri" pitchFamily="34" charset="0"/>
                <a:cs typeface="Times New Roman" pitchFamily="18" charset="0"/>
              </a:rPr>
              <a:t>There is no special ends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29">
                                            <p:txEl>
                                              <p:pRg st="1" end="1"/>
                                            </p:txEl>
                                          </p:spTgt>
                                        </p:tgtEl>
                                        <p:attrNameLst>
                                          <p:attrName>style.visibility</p:attrName>
                                        </p:attrNameLst>
                                      </p:cBhvr>
                                      <p:to>
                                        <p:strVal val="visible"/>
                                      </p:to>
                                    </p:set>
                                    <p:anim calcmode="lin" valueType="num">
                                      <p:cBhvr additive="base">
                                        <p:cTn id="7" dur="500" fill="hold"/>
                                        <p:tgtEl>
                                          <p:spTgt spid="2252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2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29">
                                            <p:txEl>
                                              <p:pRg st="2" end="2"/>
                                            </p:txEl>
                                          </p:spTgt>
                                        </p:tgtEl>
                                        <p:attrNameLst>
                                          <p:attrName>style.visibility</p:attrName>
                                        </p:attrNameLst>
                                      </p:cBhvr>
                                      <p:to>
                                        <p:strVal val="visible"/>
                                      </p:to>
                                    </p:set>
                                    <p:anim calcmode="lin" valueType="num">
                                      <p:cBhvr additive="base">
                                        <p:cTn id="13" dur="500" fill="hold"/>
                                        <p:tgtEl>
                                          <p:spTgt spid="2252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2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29">
                                            <p:txEl>
                                              <p:pRg st="3" end="3"/>
                                            </p:txEl>
                                          </p:spTgt>
                                        </p:tgtEl>
                                        <p:attrNameLst>
                                          <p:attrName>style.visibility</p:attrName>
                                        </p:attrNameLst>
                                      </p:cBhvr>
                                      <p:to>
                                        <p:strVal val="visible"/>
                                      </p:to>
                                    </p:set>
                                    <p:anim calcmode="lin" valueType="num">
                                      <p:cBhvr additive="base">
                                        <p:cTn id="19" dur="500" fill="hold"/>
                                        <p:tgtEl>
                                          <p:spTgt spid="2252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2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529">
                                            <p:txEl>
                                              <p:pRg st="4" end="4"/>
                                            </p:txEl>
                                          </p:spTgt>
                                        </p:tgtEl>
                                        <p:attrNameLst>
                                          <p:attrName>style.visibility</p:attrName>
                                        </p:attrNameLst>
                                      </p:cBhvr>
                                      <p:to>
                                        <p:strVal val="visible"/>
                                      </p:to>
                                    </p:set>
                                    <p:anim calcmode="lin" valueType="num">
                                      <p:cBhvr additive="base">
                                        <p:cTn id="25" dur="500" fill="hold"/>
                                        <p:tgtEl>
                                          <p:spTgt spid="2252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2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2529">
                                            <p:txEl>
                                              <p:pRg st="5" end="5"/>
                                            </p:txEl>
                                          </p:spTgt>
                                        </p:tgtEl>
                                        <p:attrNameLst>
                                          <p:attrName>style.visibility</p:attrName>
                                        </p:attrNameLst>
                                      </p:cBhvr>
                                      <p:to>
                                        <p:strVal val="visible"/>
                                      </p:to>
                                    </p:set>
                                    <p:anim calcmode="lin" valueType="num">
                                      <p:cBhvr additive="base">
                                        <p:cTn id="31" dur="500" fill="hold"/>
                                        <p:tgtEl>
                                          <p:spTgt spid="2252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2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2529">
                                            <p:txEl>
                                              <p:pRg st="6" end="6"/>
                                            </p:txEl>
                                          </p:spTgt>
                                        </p:tgtEl>
                                        <p:attrNameLst>
                                          <p:attrName>style.visibility</p:attrName>
                                        </p:attrNameLst>
                                      </p:cBhvr>
                                      <p:to>
                                        <p:strVal val="visible"/>
                                      </p:to>
                                    </p:set>
                                    <p:anim calcmode="lin" valueType="num">
                                      <p:cBhvr additive="base">
                                        <p:cTn id="37" dur="500" fill="hold"/>
                                        <p:tgtEl>
                                          <p:spTgt spid="22529">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252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2529">
                                            <p:txEl>
                                              <p:pRg st="7" end="7"/>
                                            </p:txEl>
                                          </p:spTgt>
                                        </p:tgtEl>
                                        <p:attrNameLst>
                                          <p:attrName>style.visibility</p:attrName>
                                        </p:attrNameLst>
                                      </p:cBhvr>
                                      <p:to>
                                        <p:strVal val="visible"/>
                                      </p:to>
                                    </p:set>
                                    <p:anim calcmode="lin" valueType="num">
                                      <p:cBhvr additive="base">
                                        <p:cTn id="43" dur="500" fill="hold"/>
                                        <p:tgtEl>
                                          <p:spTgt spid="22529">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2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2529">
                                            <p:txEl>
                                              <p:pRg st="8" end="8"/>
                                            </p:txEl>
                                          </p:spTgt>
                                        </p:tgtEl>
                                        <p:attrNameLst>
                                          <p:attrName>style.visibility</p:attrName>
                                        </p:attrNameLst>
                                      </p:cBhvr>
                                      <p:to>
                                        <p:strVal val="visible"/>
                                      </p:to>
                                    </p:set>
                                    <p:anim calcmode="lin" valueType="num">
                                      <p:cBhvr additive="base">
                                        <p:cTn id="49" dur="2000" fill="hold"/>
                                        <p:tgtEl>
                                          <p:spTgt spid="22529">
                                            <p:txEl>
                                              <p:pRg st="8" end="8"/>
                                            </p:txEl>
                                          </p:spTgt>
                                        </p:tgtEl>
                                        <p:attrNameLst>
                                          <p:attrName>ppt_x</p:attrName>
                                        </p:attrNameLst>
                                      </p:cBhvr>
                                      <p:tavLst>
                                        <p:tav tm="0">
                                          <p:val>
                                            <p:strVal val="#ppt_x"/>
                                          </p:val>
                                        </p:tav>
                                        <p:tav tm="100000">
                                          <p:val>
                                            <p:strVal val="#ppt_x"/>
                                          </p:val>
                                        </p:tav>
                                      </p:tavLst>
                                    </p:anim>
                                    <p:anim calcmode="lin" valueType="num">
                                      <p:cBhvr additive="base">
                                        <p:cTn id="50" dur="2000" fill="hold"/>
                                        <p:tgtEl>
                                          <p:spTgt spid="2252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ChangeArrowheads="1"/>
          </p:cNvSpPr>
          <p:nvPr/>
        </p:nvSpPr>
        <p:spPr bwMode="auto">
          <a:xfrm>
            <a:off x="285720" y="357166"/>
            <a:ext cx="8572560" cy="23083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50000"/>
              </a:lnSpc>
              <a:spcBef>
                <a:spcPct val="0"/>
              </a:spcBef>
              <a:spcAft>
                <a:spcPct val="0"/>
              </a:spcAft>
              <a:buClrTx/>
              <a:buSzTx/>
              <a:buFontTx/>
              <a:buNone/>
              <a:tabLst>
                <a:tab pos="2105025" algn="l"/>
              </a:tabLst>
            </a:pPr>
            <a:r>
              <a:rPr kumimoji="0" lang="en-US" sz="2400" b="1" i="0" u="none" strike="noStrike" cap="none" normalizeH="0" baseline="0" dirty="0" smtClean="0">
                <a:ln>
                  <a:noFill/>
                </a:ln>
                <a:solidFill>
                  <a:srgbClr val="FF0000"/>
                </a:solidFill>
                <a:effectLst/>
                <a:latin typeface="Times New Roman" pitchFamily="18" charset="0"/>
                <a:ea typeface="AdvP4CD4B8" charset="-120"/>
                <a:cs typeface="Times New Roman" pitchFamily="18" charset="0"/>
              </a:rPr>
              <a:t>Process of Classification </a:t>
            </a:r>
            <a:endParaRPr kumimoji="0" lang="en-US" sz="2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2105025" algn="l"/>
              </a:tabLst>
            </a:pP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Identification</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2105025" algn="l"/>
              </a:tabLst>
            </a:pP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The relationships among other fungi and living organisms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50000"/>
              </a:lnSpc>
              <a:spcBef>
                <a:spcPct val="0"/>
              </a:spcBef>
              <a:spcAft>
                <a:spcPct val="0"/>
              </a:spcAft>
              <a:buClrTx/>
              <a:buSzTx/>
              <a:buFontTx/>
              <a:buChar char="•"/>
              <a:tabLst>
                <a:tab pos="2105025" algn="l"/>
              </a:tabLst>
            </a:pPr>
            <a:r>
              <a:rPr kumimoji="0" lang="en-US" sz="2400" b="0"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Nomenclature 	</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مستطيل 2"/>
          <p:cNvSpPr/>
          <p:nvPr/>
        </p:nvSpPr>
        <p:spPr>
          <a:xfrm>
            <a:off x="214282" y="2714620"/>
            <a:ext cx="8429684" cy="3970318"/>
          </a:xfrm>
          <a:prstGeom prst="rect">
            <a:avLst/>
          </a:prstGeom>
        </p:spPr>
        <p:txBody>
          <a:bodyPr wrap="square">
            <a:spAutoFit/>
          </a:bodyPr>
          <a:lstStyle/>
          <a:p>
            <a:pPr lvl="0" algn="just" rtl="0" eaLnBrk="0" fontAlgn="base" hangingPunct="0">
              <a:lnSpc>
                <a:spcPct val="150000"/>
              </a:lnSpc>
              <a:spcBef>
                <a:spcPct val="0"/>
              </a:spcBef>
              <a:spcAft>
                <a:spcPct val="0"/>
              </a:spcAft>
              <a:tabLst>
                <a:tab pos="2105025" algn="l"/>
              </a:tabLst>
            </a:pPr>
            <a:r>
              <a:rPr lang="en-US" sz="2800" b="1" u="sng" dirty="0" smtClean="0">
                <a:latin typeface="Times New Roman" pitchFamily="18" charset="0"/>
                <a:ea typeface="AdvP4CD4B8" charset="-120"/>
                <a:cs typeface="Times New Roman" pitchFamily="18" charset="0"/>
              </a:rPr>
              <a:t>The Scientists of fungal taxonomy: </a:t>
            </a:r>
            <a:endParaRPr lang="en-US" sz="2800" u="sng" dirty="0" smtClean="0">
              <a:latin typeface="Arial" pitchFamily="34" charset="0"/>
              <a:cs typeface="Arial" pitchFamily="34" charset="0"/>
            </a:endParaRPr>
          </a:p>
          <a:p>
            <a:pPr lvl="0" algn="just" rtl="0" eaLnBrk="0" fontAlgn="base" hangingPunct="0">
              <a:lnSpc>
                <a:spcPct val="150000"/>
              </a:lnSpc>
              <a:spcBef>
                <a:spcPct val="0"/>
              </a:spcBef>
              <a:spcAft>
                <a:spcPct val="0"/>
              </a:spcAft>
              <a:buFontTx/>
              <a:buChar char="•"/>
              <a:tabLst>
                <a:tab pos="2105025" algn="l"/>
              </a:tabLst>
            </a:pPr>
            <a:r>
              <a:rPr lang="en-US" sz="2800" b="1" dirty="0" smtClean="0">
                <a:solidFill>
                  <a:srgbClr val="00B050"/>
                </a:solidFill>
                <a:latin typeface="Times New Roman" pitchFamily="18" charset="0"/>
                <a:ea typeface="AdvP4CD4B8" charset="-120"/>
                <a:cs typeface="Times New Roman" pitchFamily="18" charset="0"/>
              </a:rPr>
              <a:t>Whittaker</a:t>
            </a:r>
            <a:r>
              <a:rPr lang="en-US" sz="2800" b="1" dirty="0" smtClean="0">
                <a:solidFill>
                  <a:srgbClr val="00B050"/>
                </a:solidFill>
                <a:ea typeface="AdvP4CD4B8" charset="-120"/>
                <a:cs typeface="Times New Roman" pitchFamily="18" charset="0"/>
              </a:rPr>
              <a:t>’</a:t>
            </a:r>
            <a:r>
              <a:rPr lang="en-US" sz="2800" b="1" dirty="0" smtClean="0">
                <a:solidFill>
                  <a:srgbClr val="00B050"/>
                </a:solidFill>
                <a:latin typeface="Times New Roman" pitchFamily="18" charset="0"/>
                <a:ea typeface="AdvP4CD4B8" charset="-120"/>
                <a:cs typeface="Times New Roman" pitchFamily="18" charset="0"/>
              </a:rPr>
              <a:t>s 1969 Classification</a:t>
            </a:r>
            <a:r>
              <a:rPr lang="en-US" sz="2800" b="1" dirty="0" smtClean="0">
                <a:latin typeface="Times New Roman" pitchFamily="18" charset="0"/>
                <a:ea typeface="AdvP4CD4B8" charset="-120"/>
                <a:cs typeface="Times New Roman" pitchFamily="18" charset="0"/>
              </a:rPr>
              <a:t>: </a:t>
            </a:r>
            <a:r>
              <a:rPr lang="en-US" sz="2800" dirty="0" smtClean="0">
                <a:latin typeface="Times New Roman" pitchFamily="18" charset="0"/>
                <a:ea typeface="AdvP4CD4B8" charset="-120"/>
                <a:cs typeface="Times New Roman" pitchFamily="18" charset="0"/>
              </a:rPr>
              <a:t>divided the living organisms in to five kingdoms according to cellular characterizations and he placed all  eukaryotes, heterotrophs and have cell wall organisms in kingdom fungi</a:t>
            </a:r>
            <a:r>
              <a:rPr lang="en-US" sz="2800" b="1" dirty="0" smtClean="0">
                <a:latin typeface="Times New Roman" pitchFamily="18" charset="0"/>
                <a:ea typeface="AdvP4CD4B8" charset="-120"/>
                <a:cs typeface="Times New Roman" pitchFamily="18" charset="0"/>
              </a:rPr>
              <a:t> </a:t>
            </a: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7">
                                            <p:txEl>
                                              <p:pRg st="1" end="1"/>
                                            </p:txEl>
                                          </p:spTgt>
                                        </p:tgtEl>
                                        <p:attrNameLst>
                                          <p:attrName>style.visibility</p:attrName>
                                        </p:attrNameLst>
                                      </p:cBhvr>
                                      <p:to>
                                        <p:strVal val="visible"/>
                                      </p:to>
                                    </p:set>
                                    <p:anim calcmode="lin" valueType="num">
                                      <p:cBhvr additive="base">
                                        <p:cTn id="7" dur="500" fill="hold"/>
                                        <p:tgtEl>
                                          <p:spTgt spid="409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7">
                                            <p:txEl>
                                              <p:pRg st="2" end="2"/>
                                            </p:txEl>
                                          </p:spTgt>
                                        </p:tgtEl>
                                        <p:attrNameLst>
                                          <p:attrName>style.visibility</p:attrName>
                                        </p:attrNameLst>
                                      </p:cBhvr>
                                      <p:to>
                                        <p:strVal val="visible"/>
                                      </p:to>
                                    </p:set>
                                    <p:anim calcmode="lin" valueType="num">
                                      <p:cBhvr additive="base">
                                        <p:cTn id="13" dur="500" fill="hold"/>
                                        <p:tgtEl>
                                          <p:spTgt spid="409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7">
                                            <p:txEl>
                                              <p:pRg st="3" end="3"/>
                                            </p:txEl>
                                          </p:spTgt>
                                        </p:tgtEl>
                                        <p:attrNameLst>
                                          <p:attrName>style.visibility</p:attrName>
                                        </p:attrNameLst>
                                      </p:cBhvr>
                                      <p:to>
                                        <p:strVal val="visible"/>
                                      </p:to>
                                    </p:set>
                                    <p:anim calcmode="lin" valueType="num">
                                      <p:cBhvr additive="base">
                                        <p:cTn id="19" dur="2000" fill="hold"/>
                                        <p:tgtEl>
                                          <p:spTgt spid="4097">
                                            <p:txEl>
                                              <p:pRg st="3" end="3"/>
                                            </p:txEl>
                                          </p:spTgt>
                                        </p:tgtEl>
                                        <p:attrNameLst>
                                          <p:attrName>ppt_x</p:attrName>
                                        </p:attrNameLst>
                                      </p:cBhvr>
                                      <p:tavLst>
                                        <p:tav tm="0">
                                          <p:val>
                                            <p:strVal val="#ppt_x"/>
                                          </p:val>
                                        </p:tav>
                                        <p:tav tm="100000">
                                          <p:val>
                                            <p:strVal val="#ppt_x"/>
                                          </p:val>
                                        </p:tav>
                                      </p:tavLst>
                                    </p:anim>
                                    <p:anim calcmode="lin" valueType="num">
                                      <p:cBhvr additive="base">
                                        <p:cTn id="20" dur="2000" fill="hold"/>
                                        <p:tgtEl>
                                          <p:spTgt spid="40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4097">
                                            <p:txEl>
                                              <p:pRg st="0" end="0"/>
                                            </p:txEl>
                                          </p:spTgt>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8" presetClass="emph" presetSubtype="0" fill="hold" nodeType="clickEffect">
                                  <p:stCondLst>
                                    <p:cond delay="0"/>
                                  </p:stCondLst>
                                  <p:childTnLst>
                                    <p:animRot by="21600000">
                                      <p:cBhvr>
                                        <p:cTn id="28" dur="2000" fill="hold"/>
                                        <p:tgtEl>
                                          <p:spTgt spid="3">
                                            <p:txEl>
                                              <p:pRg st="0" end="0"/>
                                            </p:txEl>
                                          </p:spTgt>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anim calcmode="lin" valueType="num">
                                      <p:cBhvr additive="base">
                                        <p:cTn id="33" dur="3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4" dur="3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214282" y="285728"/>
            <a:ext cx="857256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50000"/>
              </a:lnSpc>
              <a:spcBef>
                <a:spcPct val="0"/>
              </a:spcBef>
              <a:spcAft>
                <a:spcPct val="0"/>
              </a:spcAft>
              <a:buClrTx/>
              <a:buSzTx/>
              <a:buFontTx/>
              <a:buChar char="•"/>
              <a:tabLst/>
            </a:pPr>
            <a:r>
              <a:rPr kumimoji="0" lang="en-US" sz="2400" b="1" i="0" u="none" strike="noStrike" cap="none" normalizeH="0" baseline="0" dirty="0" err="1" smtClean="0">
                <a:ln>
                  <a:noFill/>
                </a:ln>
                <a:solidFill>
                  <a:srgbClr val="00B050"/>
                </a:solidFill>
                <a:effectLst/>
                <a:latin typeface="Times New Roman" pitchFamily="18" charset="0"/>
                <a:ea typeface="AdvP4CD4B8"/>
                <a:cs typeface="+mj-cs"/>
              </a:rPr>
              <a:t>Alexopoulos</a:t>
            </a:r>
            <a:r>
              <a:rPr kumimoji="0" lang="en-US" sz="2400" b="1" i="0" u="none" strike="noStrike" cap="none" normalizeH="0" baseline="0" dirty="0" smtClean="0">
                <a:ln>
                  <a:noFill/>
                </a:ln>
                <a:solidFill>
                  <a:srgbClr val="00B050"/>
                </a:solidFill>
                <a:effectLst/>
                <a:latin typeface="Times New Roman" pitchFamily="18" charset="0"/>
                <a:ea typeface="AdvP4CD4B8"/>
                <a:cs typeface="+mj-cs"/>
              </a:rPr>
              <a:t> </a:t>
            </a:r>
            <a:r>
              <a:rPr kumimoji="0" lang="en-US" sz="2400" b="1" i="1" u="none" strike="noStrike" cap="none" normalizeH="0" baseline="0" dirty="0" smtClean="0">
                <a:ln>
                  <a:noFill/>
                </a:ln>
                <a:solidFill>
                  <a:srgbClr val="00B050"/>
                </a:solidFill>
                <a:effectLst/>
                <a:latin typeface="Times New Roman" pitchFamily="18" charset="0"/>
                <a:ea typeface="AdvP4CD4B8"/>
                <a:cs typeface="+mj-cs"/>
              </a:rPr>
              <a:t>et al</a:t>
            </a:r>
            <a:r>
              <a:rPr kumimoji="0" lang="en-US" sz="2400" b="1" i="0" u="none" strike="noStrike" cap="none" normalizeH="0" baseline="0" dirty="0" smtClean="0">
                <a:ln>
                  <a:noFill/>
                </a:ln>
                <a:solidFill>
                  <a:srgbClr val="00B050"/>
                </a:solidFill>
                <a:effectLst/>
                <a:latin typeface="Times New Roman" pitchFamily="18" charset="0"/>
                <a:ea typeface="AdvP4CD4B8"/>
                <a:cs typeface="+mj-cs"/>
              </a:rPr>
              <a:t>. : </a:t>
            </a:r>
            <a:r>
              <a:rPr kumimoji="0" lang="en-US" sz="2400" i="0" u="none" strike="noStrike" cap="none" normalizeH="0" baseline="0" dirty="0" smtClean="0">
                <a:ln>
                  <a:noFill/>
                </a:ln>
                <a:solidFill>
                  <a:schemeClr val="tx1"/>
                </a:solidFill>
                <a:effectLst/>
                <a:latin typeface="Times New Roman" pitchFamily="18" charset="0"/>
                <a:ea typeface="AdvP4CD4B8"/>
                <a:cs typeface="+mj-cs"/>
              </a:rPr>
              <a:t>in his book "Introductory Mycology" </a:t>
            </a:r>
            <a:r>
              <a:rPr kumimoji="0" lang="en-US" sz="2400" b="1" i="0" u="none" strike="noStrike" cap="none" normalizeH="0" baseline="0" dirty="0" smtClean="0">
                <a:ln>
                  <a:noFill/>
                </a:ln>
                <a:solidFill>
                  <a:srgbClr val="00B050"/>
                </a:solidFill>
                <a:effectLst/>
                <a:latin typeface="Times New Roman" pitchFamily="18" charset="0"/>
                <a:ea typeface="AdvP4CD4B8"/>
                <a:cs typeface="+mj-cs"/>
              </a:rPr>
              <a:t>1979 </a:t>
            </a:r>
            <a:r>
              <a:rPr kumimoji="0" lang="en-US" sz="2400" b="1" i="0" u="none" strike="noStrike" cap="none" normalizeH="0" baseline="0" dirty="0" smtClean="0">
                <a:ln>
                  <a:noFill/>
                </a:ln>
                <a:solidFill>
                  <a:schemeClr val="tx1"/>
                </a:solidFill>
                <a:effectLst/>
                <a:latin typeface="Times New Roman" pitchFamily="18" charset="0"/>
                <a:ea typeface="AdvP4CD4B8"/>
                <a:cs typeface="+mj-cs"/>
              </a:rPr>
              <a:t>,</a:t>
            </a:r>
            <a:r>
              <a:rPr kumimoji="0" lang="en-US" sz="2400" b="1" i="0" u="none" strike="noStrike" cap="none" normalizeH="0" baseline="30000" dirty="0" smtClean="0">
                <a:ln>
                  <a:noFill/>
                </a:ln>
                <a:solidFill>
                  <a:schemeClr val="tx1"/>
                </a:solidFill>
                <a:effectLst/>
                <a:latin typeface="Times New Roman" pitchFamily="18" charset="0"/>
                <a:ea typeface="AdvP4CD4B8"/>
                <a:cs typeface="+mj-cs"/>
              </a:rPr>
              <a:t> </a:t>
            </a:r>
            <a:r>
              <a:rPr kumimoji="0" lang="en-US" sz="2400" b="1" i="0" u="none" strike="noStrike" cap="none" normalizeH="0" baseline="0" dirty="0" smtClean="0">
                <a:ln>
                  <a:noFill/>
                </a:ln>
                <a:solidFill>
                  <a:schemeClr val="tx1"/>
                </a:solidFill>
                <a:effectLst/>
                <a:latin typeface="Times New Roman" pitchFamily="18" charset="0"/>
                <a:ea typeface="AdvP4CD4B8"/>
                <a:cs typeface="+mj-cs"/>
              </a:rPr>
              <a:t>3</a:t>
            </a:r>
            <a:r>
              <a:rPr kumimoji="0" lang="en-US" sz="2400" b="1" i="0" u="none" strike="noStrike" cap="none" normalizeH="0" baseline="30000" dirty="0" smtClean="0">
                <a:ln>
                  <a:noFill/>
                </a:ln>
                <a:solidFill>
                  <a:schemeClr val="tx1"/>
                </a:solidFill>
                <a:effectLst/>
                <a:latin typeface="Times New Roman" pitchFamily="18" charset="0"/>
                <a:ea typeface="AdvP4CD4B8"/>
                <a:cs typeface="+mj-cs"/>
              </a:rPr>
              <a:t>rd</a:t>
            </a:r>
            <a:r>
              <a:rPr kumimoji="0" lang="en-US" sz="2400" b="1" i="0" u="none" strike="noStrike" cap="none" normalizeH="0" baseline="0" dirty="0" smtClean="0">
                <a:ln>
                  <a:noFill/>
                </a:ln>
                <a:solidFill>
                  <a:schemeClr val="tx1"/>
                </a:solidFill>
                <a:effectLst/>
                <a:latin typeface="Times New Roman" pitchFamily="18" charset="0"/>
                <a:ea typeface="AdvP4CD4B8"/>
                <a:cs typeface="+mj-cs"/>
              </a:rPr>
              <a:t>  ed. </a:t>
            </a:r>
            <a:endParaRPr kumimoji="0" lang="en-US" sz="2400" b="0" i="0" u="none" strike="noStrike" cap="none" normalizeH="0" baseline="0" dirty="0" smtClean="0">
              <a:ln>
                <a:noFill/>
              </a:ln>
              <a:solidFill>
                <a:schemeClr val="tx1"/>
              </a:solidFill>
              <a:effectLst/>
              <a:latin typeface="Arial" pitchFamily="34" charset="0"/>
              <a:cs typeface="+mj-cs"/>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1"/>
                </a:solidFill>
                <a:effectLst/>
                <a:latin typeface="Times New Roman" pitchFamily="18" charset="0"/>
                <a:ea typeface="AdvP4CD4B8"/>
                <a:cs typeface="+mj-cs"/>
              </a:rPr>
              <a:t>He put the fungi  in kingdom "</a:t>
            </a:r>
            <a:r>
              <a:rPr kumimoji="0" lang="en-US" sz="2400" i="0" u="none" strike="noStrike" cap="none" normalizeH="0" baseline="0" dirty="0" err="1" smtClean="0">
                <a:ln>
                  <a:noFill/>
                </a:ln>
                <a:solidFill>
                  <a:schemeClr val="tx1"/>
                </a:solidFill>
                <a:effectLst/>
                <a:latin typeface="Times New Roman" pitchFamily="18" charset="0"/>
                <a:ea typeface="AdvP4CD4B8"/>
                <a:cs typeface="+mj-cs"/>
              </a:rPr>
              <a:t>Mycetae</a:t>
            </a:r>
            <a:r>
              <a:rPr kumimoji="0" lang="en-US" sz="2400" i="0" u="none" strike="noStrike" cap="none" normalizeH="0" baseline="0" dirty="0" smtClean="0">
                <a:ln>
                  <a:noFill/>
                </a:ln>
                <a:solidFill>
                  <a:schemeClr val="tx1"/>
                </a:solidFill>
                <a:effectLst/>
                <a:latin typeface="Times New Roman" pitchFamily="18" charset="0"/>
                <a:ea typeface="AdvP4CD4B8"/>
                <a:cs typeface="+mj-cs"/>
              </a:rPr>
              <a:t>" and divided </a:t>
            </a:r>
            <a:r>
              <a:rPr kumimoji="0" lang="en-US" sz="2400" i="0" u="none" strike="noStrike" cap="none" normalizeH="0" baseline="0" smtClean="0">
                <a:ln>
                  <a:noFill/>
                </a:ln>
                <a:solidFill>
                  <a:schemeClr val="tx1"/>
                </a:solidFill>
                <a:effectLst/>
                <a:latin typeface="Times New Roman" pitchFamily="18" charset="0"/>
                <a:ea typeface="AdvP4CD4B8"/>
                <a:cs typeface="+mj-cs"/>
              </a:rPr>
              <a:t>them into </a:t>
            </a:r>
            <a:r>
              <a:rPr kumimoji="0" lang="en-US" sz="2400" i="0" u="none" strike="noStrike" cap="none" normalizeH="0" baseline="0" dirty="0" smtClean="0">
                <a:ln>
                  <a:noFill/>
                </a:ln>
                <a:solidFill>
                  <a:schemeClr val="tx1"/>
                </a:solidFill>
                <a:effectLst/>
                <a:latin typeface="Times New Roman" pitchFamily="18" charset="0"/>
                <a:ea typeface="AdvP4CD4B8"/>
                <a:cs typeface="+mj-cs"/>
              </a:rPr>
              <a:t>three divisions as follow:</a:t>
            </a:r>
            <a:endParaRPr kumimoji="0" lang="en-US" sz="2400" i="0" u="none" strike="noStrike" cap="none" normalizeH="0" baseline="0" dirty="0" smtClean="0">
              <a:ln>
                <a:noFill/>
              </a:ln>
              <a:solidFill>
                <a:schemeClr val="tx1"/>
              </a:solidFill>
              <a:effectLst/>
              <a:latin typeface="Arial" pitchFamily="34" charset="0"/>
              <a:cs typeface="+mj-cs"/>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AdvP4CD4B8"/>
                <a:cs typeface="+mj-cs"/>
              </a:rPr>
              <a:t>       </a:t>
            </a:r>
            <a:r>
              <a:rPr kumimoji="0" lang="en-US" sz="2400" b="1" i="0" u="none" strike="noStrike" cap="none" normalizeH="0" baseline="0" dirty="0" smtClean="0">
                <a:ln>
                  <a:noFill/>
                </a:ln>
                <a:solidFill>
                  <a:schemeClr val="tx1"/>
                </a:solidFill>
                <a:effectLst/>
                <a:latin typeface="Times New Roman" pitchFamily="18" charset="0"/>
                <a:ea typeface="AdvP4CD4B8"/>
                <a:cs typeface="+mj-cs"/>
              </a:rPr>
              <a:t>Kingdom: </a:t>
            </a:r>
            <a:r>
              <a:rPr kumimoji="0" lang="en-US" sz="2400" b="1" i="0" u="none" strike="noStrike" cap="none" normalizeH="0" baseline="0" dirty="0" err="1" smtClean="0">
                <a:ln>
                  <a:noFill/>
                </a:ln>
                <a:solidFill>
                  <a:schemeClr val="tx1"/>
                </a:solidFill>
                <a:effectLst/>
                <a:latin typeface="Times New Roman" pitchFamily="18" charset="0"/>
                <a:ea typeface="AdvP4CD4B8"/>
                <a:cs typeface="+mj-cs"/>
              </a:rPr>
              <a:t>Mycetae</a:t>
            </a:r>
            <a:endParaRPr kumimoji="0" lang="en-US" sz="2400" b="1" i="0" u="none" strike="noStrike" cap="none" normalizeH="0" baseline="0" dirty="0" smtClean="0">
              <a:ln>
                <a:noFill/>
              </a:ln>
              <a:solidFill>
                <a:schemeClr val="tx1"/>
              </a:solidFill>
              <a:effectLst/>
              <a:latin typeface="Arial" pitchFamily="34" charset="0"/>
              <a:cs typeface="+mj-cs"/>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Times New Roman" pitchFamily="18" charset="0"/>
                <a:ea typeface="AdvP4CD4B8"/>
                <a:cs typeface="+mj-cs"/>
              </a:rPr>
              <a:t>       </a:t>
            </a:r>
            <a:r>
              <a:rPr kumimoji="0" lang="en-US" sz="2400" i="0" u="none" strike="noStrike" cap="none" normalizeH="0" baseline="0" dirty="0" smtClean="0">
                <a:ln>
                  <a:noFill/>
                </a:ln>
                <a:solidFill>
                  <a:schemeClr val="tx2">
                    <a:lumMod val="60000"/>
                    <a:lumOff val="40000"/>
                  </a:schemeClr>
                </a:solidFill>
                <a:effectLst/>
                <a:latin typeface="Times New Roman" pitchFamily="18" charset="0"/>
                <a:ea typeface="AdvP4CD4B8"/>
                <a:cs typeface="+mj-cs"/>
              </a:rPr>
              <a:t>Division1: </a:t>
            </a:r>
            <a:r>
              <a:rPr kumimoji="0" lang="en-US" sz="2400" i="0" u="none" strike="noStrike" cap="none" normalizeH="0" baseline="0" dirty="0" err="1" smtClean="0">
                <a:ln>
                  <a:noFill/>
                </a:ln>
                <a:solidFill>
                  <a:schemeClr val="tx2">
                    <a:lumMod val="60000"/>
                    <a:lumOff val="40000"/>
                  </a:schemeClr>
                </a:solidFill>
                <a:effectLst/>
                <a:latin typeface="Times New Roman" pitchFamily="18" charset="0"/>
                <a:ea typeface="AdvP4CD4B8"/>
                <a:cs typeface="+mj-cs"/>
              </a:rPr>
              <a:t>Gymnomycota</a:t>
            </a:r>
            <a:endParaRPr kumimoji="0" lang="en-US" sz="2400" i="0" u="none" strike="noStrike" cap="none" normalizeH="0" baseline="0" dirty="0" smtClean="0">
              <a:ln>
                <a:noFill/>
              </a:ln>
              <a:solidFill>
                <a:schemeClr val="tx2">
                  <a:lumMod val="60000"/>
                  <a:lumOff val="40000"/>
                </a:schemeClr>
              </a:solidFill>
              <a:effectLst/>
              <a:latin typeface="Arial" pitchFamily="34" charset="0"/>
              <a:cs typeface="+mj-cs"/>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2">
                    <a:lumMod val="60000"/>
                    <a:lumOff val="40000"/>
                  </a:schemeClr>
                </a:solidFill>
                <a:effectLst/>
                <a:latin typeface="Times New Roman" pitchFamily="18" charset="0"/>
                <a:ea typeface="AdvP4CD4B8"/>
                <a:cs typeface="+mj-cs"/>
              </a:rPr>
              <a:t>       Division2: </a:t>
            </a:r>
            <a:r>
              <a:rPr kumimoji="0" lang="en-US" sz="2400" i="0" u="none" strike="noStrike" cap="none" normalizeH="0" baseline="0" dirty="0" err="1" smtClean="0">
                <a:ln>
                  <a:noFill/>
                </a:ln>
                <a:solidFill>
                  <a:schemeClr val="tx2">
                    <a:lumMod val="60000"/>
                    <a:lumOff val="40000"/>
                  </a:schemeClr>
                </a:solidFill>
                <a:effectLst/>
                <a:latin typeface="Times New Roman" pitchFamily="18" charset="0"/>
                <a:ea typeface="AdvP4CD4B8"/>
                <a:cs typeface="+mj-cs"/>
              </a:rPr>
              <a:t>Mastigomycota</a:t>
            </a:r>
            <a:endParaRPr kumimoji="0" lang="en-US" sz="2400" i="0" u="none" strike="noStrike" cap="none" normalizeH="0" baseline="0" dirty="0" smtClean="0">
              <a:ln>
                <a:noFill/>
              </a:ln>
              <a:solidFill>
                <a:schemeClr val="tx2">
                  <a:lumMod val="60000"/>
                  <a:lumOff val="40000"/>
                </a:schemeClr>
              </a:solidFill>
              <a:effectLst/>
              <a:latin typeface="Times New Roman" pitchFamily="18" charset="0"/>
              <a:ea typeface="AdvP4CD4B8"/>
              <a:cs typeface="+mj-cs"/>
            </a:endParaRPr>
          </a:p>
          <a:p>
            <a:pPr marL="0" marR="0" lvl="0" indent="0" algn="just" defTabSz="914400" rtl="0" eaLnBrk="0" fontAlgn="base" latinLnBrk="0" hangingPunct="0">
              <a:lnSpc>
                <a:spcPct val="150000"/>
              </a:lnSpc>
              <a:spcBef>
                <a:spcPct val="0"/>
              </a:spcBef>
              <a:spcAft>
                <a:spcPct val="0"/>
              </a:spcAft>
              <a:buClrTx/>
              <a:buSzTx/>
              <a:buFontTx/>
              <a:buNone/>
              <a:tabLst/>
            </a:pPr>
            <a:r>
              <a:rPr kumimoji="0" lang="en-US" sz="2400" i="0" u="none" strike="noStrike" cap="none" normalizeH="0" baseline="0" dirty="0" smtClean="0">
                <a:ln>
                  <a:noFill/>
                </a:ln>
                <a:solidFill>
                  <a:schemeClr val="tx2">
                    <a:lumMod val="60000"/>
                    <a:lumOff val="40000"/>
                  </a:schemeClr>
                </a:solidFill>
                <a:effectLst/>
                <a:latin typeface="Times New Roman" pitchFamily="18" charset="0"/>
                <a:ea typeface="AdvP4CD4B8"/>
                <a:cs typeface="+mj-cs"/>
              </a:rPr>
              <a:t>       Division3: </a:t>
            </a:r>
            <a:r>
              <a:rPr kumimoji="0" lang="en-US" sz="2400" i="0" u="none" strike="noStrike" cap="none" normalizeH="0" baseline="0" dirty="0" err="1" smtClean="0">
                <a:ln>
                  <a:noFill/>
                </a:ln>
                <a:solidFill>
                  <a:schemeClr val="tx2">
                    <a:lumMod val="60000"/>
                    <a:lumOff val="40000"/>
                  </a:schemeClr>
                </a:solidFill>
                <a:effectLst/>
                <a:latin typeface="Times New Roman" pitchFamily="18" charset="0"/>
                <a:ea typeface="AdvP4CD4B8"/>
                <a:cs typeface="+mj-cs"/>
              </a:rPr>
              <a:t>Amastigomycota</a:t>
            </a:r>
            <a:r>
              <a:rPr kumimoji="0" lang="en-US" sz="2400" i="0" u="none" strike="noStrike" cap="none" normalizeH="0" baseline="0" dirty="0" smtClean="0">
                <a:ln>
                  <a:noFill/>
                </a:ln>
                <a:solidFill>
                  <a:schemeClr val="tx2">
                    <a:lumMod val="60000"/>
                    <a:lumOff val="40000"/>
                  </a:schemeClr>
                </a:solidFill>
                <a:effectLst/>
                <a:latin typeface="Arial" pitchFamily="34" charset="0"/>
                <a:cs typeface="+mj-cs"/>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25">
                                            <p:txEl>
                                              <p:pRg st="3" end="3"/>
                                            </p:txEl>
                                          </p:spTgt>
                                        </p:tgtEl>
                                        <p:attrNameLst>
                                          <p:attrName>style.visibility</p:attrName>
                                        </p:attrNameLst>
                                      </p:cBhvr>
                                      <p:to>
                                        <p:strVal val="visible"/>
                                      </p:to>
                                    </p:set>
                                    <p:animEffect transition="in" filter="box(in)">
                                      <p:cBhvr>
                                        <p:cTn id="7" dur="2000"/>
                                        <p:tgtEl>
                                          <p:spTgt spid="1025">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5">
                                            <p:txEl>
                                              <p:pRg st="4" end="4"/>
                                            </p:txEl>
                                          </p:spTgt>
                                        </p:tgtEl>
                                        <p:attrNameLst>
                                          <p:attrName>style.visibility</p:attrName>
                                        </p:attrNameLst>
                                      </p:cBhvr>
                                      <p:to>
                                        <p:strVal val="visible"/>
                                      </p:to>
                                    </p:set>
                                    <p:animEffect transition="in" filter="box(in)">
                                      <p:cBhvr>
                                        <p:cTn id="12" dur="2000"/>
                                        <p:tgtEl>
                                          <p:spTgt spid="1025">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025">
                                            <p:txEl>
                                              <p:pRg st="5" end="5"/>
                                            </p:txEl>
                                          </p:spTgt>
                                        </p:tgtEl>
                                        <p:attrNameLst>
                                          <p:attrName>style.visibility</p:attrName>
                                        </p:attrNameLst>
                                      </p:cBhvr>
                                      <p:to>
                                        <p:strVal val="visible"/>
                                      </p:to>
                                    </p:set>
                                    <p:animEffect transition="in" filter="box(in)">
                                      <p:cBhvr>
                                        <p:cTn id="17" dur="2000"/>
                                        <p:tgtEl>
                                          <p:spTgt spid="102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285720" y="214290"/>
            <a:ext cx="8358246"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Low" rtl="0" fontAlgn="base">
              <a:lnSpc>
                <a:spcPct val="150000"/>
              </a:lnSpc>
              <a:spcBef>
                <a:spcPct val="0"/>
              </a:spcBef>
              <a:spcAft>
                <a:spcPct val="0"/>
              </a:spcAft>
            </a:pPr>
            <a:r>
              <a:rPr kumimoji="0" lang="en-US" sz="2400" b="1" i="0" u="none" strike="noStrike" cap="none" normalizeH="0" baseline="0" dirty="0" err="1" smtClean="0">
                <a:ln>
                  <a:noFill/>
                </a:ln>
                <a:solidFill>
                  <a:srgbClr val="00B050"/>
                </a:solidFill>
                <a:effectLst/>
                <a:latin typeface="Times New Roman" pitchFamily="18" charset="0"/>
                <a:ea typeface="AdvP4CD4B8"/>
                <a:cs typeface="Times New Roman" pitchFamily="18" charset="0"/>
              </a:rPr>
              <a:t>Alexopoulos</a:t>
            </a:r>
            <a:r>
              <a:rPr kumimoji="0" lang="en-US" sz="2400" b="1" i="0" u="none" strike="noStrike" cap="none" normalizeH="0" baseline="0" dirty="0" smtClean="0">
                <a:ln>
                  <a:noFill/>
                </a:ln>
                <a:solidFill>
                  <a:srgbClr val="00B050"/>
                </a:solidFill>
                <a:effectLst/>
                <a:latin typeface="Times New Roman" pitchFamily="18" charset="0"/>
                <a:ea typeface="AdvP4CD4B8"/>
                <a:cs typeface="Times New Roman" pitchFamily="18" charset="0"/>
              </a:rPr>
              <a:t> </a:t>
            </a:r>
            <a:r>
              <a:rPr kumimoji="0" lang="en-US" sz="2400" b="1" i="1" u="none" strike="noStrike" cap="none" normalizeH="0" baseline="0" dirty="0" smtClean="0">
                <a:ln>
                  <a:noFill/>
                </a:ln>
                <a:solidFill>
                  <a:srgbClr val="00B050"/>
                </a:solidFill>
                <a:effectLst/>
                <a:latin typeface="Times New Roman" pitchFamily="18" charset="0"/>
                <a:ea typeface="AdvP4CD4B8"/>
                <a:cs typeface="Times New Roman" pitchFamily="18" charset="0"/>
              </a:rPr>
              <a:t>et al</a:t>
            </a:r>
            <a:r>
              <a:rPr kumimoji="0" lang="en-US" sz="2400" b="1" i="0" u="none" strike="noStrike" cap="none" normalizeH="0" baseline="0" dirty="0" smtClean="0">
                <a:ln>
                  <a:noFill/>
                </a:ln>
                <a:solidFill>
                  <a:srgbClr val="00B050"/>
                </a:solidFill>
                <a:effectLst/>
                <a:latin typeface="Times New Roman" pitchFamily="18" charset="0"/>
                <a:ea typeface="AdvP4CD4B8"/>
                <a:cs typeface="Times New Roman" pitchFamily="18" charset="0"/>
              </a:rPr>
              <a:t>. : </a:t>
            </a:r>
            <a:r>
              <a:rPr kumimoji="0" lang="en-US" sz="2400" b="1" i="0" u="none" strike="noStrike" cap="none" normalizeH="0" baseline="0" dirty="0" smtClean="0">
                <a:ln>
                  <a:noFill/>
                </a:ln>
                <a:solidFill>
                  <a:schemeClr val="tx1"/>
                </a:solidFill>
                <a:effectLst/>
                <a:latin typeface="Times New Roman" pitchFamily="18" charset="0"/>
                <a:ea typeface="AdvP4CD4B8"/>
                <a:cs typeface="Times New Roman" pitchFamily="18" charset="0"/>
              </a:rPr>
              <a:t>in his bo</a:t>
            </a:r>
            <a:r>
              <a:rPr lang="en-US" sz="2400" b="1" dirty="0" smtClean="0">
                <a:latin typeface="Times New Roman" pitchFamily="18" charset="0"/>
                <a:ea typeface="AdvP4CD4B8"/>
                <a:cs typeface="Times New Roman" pitchFamily="18" charset="0"/>
              </a:rPr>
              <a:t>ok "Introductory Mycology" </a:t>
            </a:r>
            <a:r>
              <a:rPr lang="en-US" sz="2400" b="1" dirty="0" smtClean="0">
                <a:solidFill>
                  <a:srgbClr val="00B050"/>
                </a:solidFill>
                <a:latin typeface="Times New Roman" pitchFamily="18" charset="0"/>
                <a:ea typeface="AdvP4CD4B8"/>
                <a:cs typeface="Times New Roman" pitchFamily="18" charset="0"/>
              </a:rPr>
              <a:t>1996 </a:t>
            </a:r>
            <a:r>
              <a:rPr lang="en-US" sz="2400" b="1" dirty="0" smtClean="0">
                <a:latin typeface="Times New Roman" pitchFamily="18" charset="0"/>
                <a:ea typeface="AdvP4CD4B8"/>
                <a:cs typeface="Times New Roman" pitchFamily="18" charset="0"/>
              </a:rPr>
              <a:t>,</a:t>
            </a:r>
            <a:r>
              <a:rPr lang="en-US" sz="2400" b="1" baseline="30000" dirty="0" smtClean="0">
                <a:latin typeface="Times New Roman" pitchFamily="18" charset="0"/>
                <a:ea typeface="AdvP4CD4B8"/>
                <a:cs typeface="Times New Roman" pitchFamily="18" charset="0"/>
              </a:rPr>
              <a:t> </a:t>
            </a:r>
            <a:r>
              <a:rPr lang="en-US" sz="2400" b="1" dirty="0" smtClean="0">
                <a:latin typeface="Times New Roman" pitchFamily="18" charset="0"/>
                <a:ea typeface="AdvP4CD4B8"/>
                <a:cs typeface="Times New Roman" pitchFamily="18" charset="0"/>
              </a:rPr>
              <a:t>4</a:t>
            </a:r>
            <a:r>
              <a:rPr lang="en-US" sz="2400" b="1" baseline="30000" dirty="0" smtClean="0">
                <a:latin typeface="Times New Roman" pitchFamily="18" charset="0"/>
                <a:ea typeface="AdvP4CD4B8"/>
                <a:cs typeface="Times New Roman" pitchFamily="18" charset="0"/>
              </a:rPr>
              <a:t>th</a:t>
            </a:r>
            <a:r>
              <a:rPr lang="en-US" sz="2400" b="1" dirty="0" smtClean="0">
                <a:latin typeface="Times New Roman" pitchFamily="18" charset="0"/>
                <a:ea typeface="AdvP4CD4B8"/>
                <a:cs typeface="Times New Roman" pitchFamily="18" charset="0"/>
              </a:rPr>
              <a:t> ed. He put the fungi  in three kingdoms  and divided them in to phylum as follows:</a:t>
            </a:r>
            <a:endParaRPr lang="en-US" sz="2400" dirty="0" smtClean="0">
              <a:latin typeface="Arial" pitchFamily="34" charset="0"/>
              <a:cs typeface="Arial" pitchFamily="34" charset="0"/>
            </a:endParaRPr>
          </a:p>
          <a:p>
            <a:pPr lvl="0" algn="justLow" rtl="0" eaLnBrk="0" fontAlgn="base" hangingPunct="0">
              <a:lnSpc>
                <a:spcPct val="150000"/>
              </a:lnSpc>
              <a:spcBef>
                <a:spcPct val="0"/>
              </a:spcBef>
              <a:spcAft>
                <a:spcPct val="0"/>
              </a:spcAft>
            </a:pPr>
            <a:r>
              <a:rPr lang="en-US" sz="2400" b="1" dirty="0" smtClean="0">
                <a:solidFill>
                  <a:srgbClr val="00B0F0"/>
                </a:solidFill>
                <a:latin typeface="Times New Roman" pitchFamily="18" charset="0"/>
                <a:ea typeface="AdvP4CD4B8"/>
                <a:cs typeface="Times New Roman" pitchFamily="18" charset="0"/>
              </a:rPr>
              <a:t>Kingdom1: </a:t>
            </a:r>
            <a:r>
              <a:rPr lang="en-US" sz="2400" dirty="0" err="1" smtClean="0">
                <a:solidFill>
                  <a:srgbClr val="00B0F0"/>
                </a:solidFill>
                <a:latin typeface="Times New Roman" pitchFamily="18" charset="0"/>
                <a:ea typeface="AdvP4CD4B8"/>
                <a:cs typeface="Times New Roman" pitchFamily="18" charset="0"/>
              </a:rPr>
              <a:t>Protista</a:t>
            </a:r>
            <a:r>
              <a:rPr lang="en-US" sz="2400" dirty="0" smtClean="0">
                <a:solidFill>
                  <a:srgbClr val="00B0F0"/>
                </a:solidFill>
                <a:latin typeface="Times New Roman" pitchFamily="18" charset="0"/>
                <a:ea typeface="AdvP4CD4B8"/>
                <a:cs typeface="Times New Roman" pitchFamily="18" charset="0"/>
              </a:rPr>
              <a:t> </a:t>
            </a:r>
            <a:r>
              <a:rPr lang="en-US" sz="2400" dirty="0" smtClean="0">
                <a:solidFill>
                  <a:srgbClr val="00B0F0"/>
                </a:solidFill>
                <a:latin typeface="Arial" pitchFamily="34" charset="0"/>
                <a:ea typeface="AdvP4CD4B8"/>
                <a:cs typeface="Arial" pitchFamily="34" charset="0"/>
              </a:rPr>
              <a:t>   </a:t>
            </a:r>
          </a:p>
          <a:p>
            <a:pPr lvl="0" algn="justLow" rtl="0" eaLnBrk="0" fontAlgn="base" hangingPunct="0">
              <a:lnSpc>
                <a:spcPct val="150000"/>
              </a:lnSpc>
              <a:spcBef>
                <a:spcPct val="0"/>
              </a:spcBef>
              <a:spcAft>
                <a:spcPct val="0"/>
              </a:spcAft>
            </a:pPr>
            <a:r>
              <a:rPr kumimoji="0" lang="en-US" sz="2400" b="1" i="0" u="none" strike="noStrike" cap="none" normalizeH="0" baseline="0" dirty="0" smtClean="0">
                <a:ln>
                  <a:noFill/>
                </a:ln>
                <a:solidFill>
                  <a:srgbClr val="00B0F0"/>
                </a:solidFill>
                <a:effectLst/>
                <a:latin typeface="Times New Roman" pitchFamily="18" charset="0"/>
                <a:ea typeface="AdvP4CD4B8"/>
                <a:cs typeface="Times New Roman" pitchFamily="18" charset="0"/>
              </a:rPr>
              <a:t>Kingdom2:</a:t>
            </a:r>
            <a:r>
              <a:rPr kumimoji="0" lang="en-US" sz="2400" b="0" i="0" u="none" strike="noStrike" cap="none" normalizeH="0" baseline="0" dirty="0" smtClean="0">
                <a:ln>
                  <a:noFill/>
                </a:ln>
                <a:solidFill>
                  <a:srgbClr val="00B0F0"/>
                </a:solidFill>
                <a:effectLst/>
                <a:latin typeface="Times New Roman" pitchFamily="18" charset="0"/>
                <a:ea typeface="AdvP4CD4B8"/>
                <a:cs typeface="Times New Roman" pitchFamily="18" charset="0"/>
              </a:rPr>
              <a:t> </a:t>
            </a:r>
            <a:r>
              <a:rPr kumimoji="0" lang="en-US" sz="2400" b="0" i="0" u="none" strike="noStrike" cap="none" normalizeH="0" baseline="0" dirty="0" err="1" smtClean="0">
                <a:ln>
                  <a:noFill/>
                </a:ln>
                <a:solidFill>
                  <a:srgbClr val="00B0F0"/>
                </a:solidFill>
                <a:effectLst/>
                <a:latin typeface="Times New Roman" pitchFamily="18" charset="0"/>
                <a:ea typeface="AdvP4CD4B8"/>
                <a:cs typeface="Times New Roman" pitchFamily="18" charset="0"/>
              </a:rPr>
              <a:t>straminipila</a:t>
            </a:r>
            <a:endParaRPr kumimoji="0" lang="en-US" sz="24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ea typeface="AdvP4CD4B8"/>
                <a:cs typeface="Times New Roman" pitchFamily="18" charset="0"/>
              </a:rPr>
              <a:t>Kingdom3:</a:t>
            </a:r>
            <a:r>
              <a:rPr kumimoji="0" lang="en-US" sz="2400" b="0" i="0" u="none" strike="noStrike" cap="none" normalizeH="0" baseline="0" dirty="0" smtClean="0">
                <a:ln>
                  <a:noFill/>
                </a:ln>
                <a:solidFill>
                  <a:srgbClr val="00B0F0"/>
                </a:solidFill>
                <a:effectLst/>
                <a:latin typeface="Times New Roman" pitchFamily="18" charset="0"/>
                <a:ea typeface="AdvP4CD4B8"/>
                <a:cs typeface="Times New Roman" pitchFamily="18" charset="0"/>
              </a:rPr>
              <a:t> true fungi </a:t>
            </a:r>
            <a:endParaRPr kumimoji="0" lang="en-US" sz="2400" b="0" i="0" u="none" strike="noStrike" cap="none" normalizeH="0" baseline="0" dirty="0" smtClean="0">
              <a:ln>
                <a:noFill/>
              </a:ln>
              <a:solidFill>
                <a:srgbClr val="00B0F0"/>
              </a:solidFill>
              <a:effectLst/>
              <a:latin typeface="Arial" pitchFamily="34" charset="0"/>
              <a:cs typeface="Arial" pitchFamily="34" charset="0"/>
            </a:endParaRPr>
          </a:p>
        </p:txBody>
      </p:sp>
      <p:sp>
        <p:nvSpPr>
          <p:cNvPr id="3" name="Rectangle 1"/>
          <p:cNvSpPr>
            <a:spLocks noChangeArrowheads="1"/>
          </p:cNvSpPr>
          <p:nvPr/>
        </p:nvSpPr>
        <p:spPr bwMode="auto">
          <a:xfrm>
            <a:off x="357126" y="3571876"/>
            <a:ext cx="8786874"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Low" defTabSz="914400" rtl="0" eaLnBrk="1" fontAlgn="base" latinLnBrk="0" hangingPunct="1">
              <a:lnSpc>
                <a:spcPct val="150000"/>
              </a:lnSpc>
              <a:spcBef>
                <a:spcPct val="0"/>
              </a:spcBef>
              <a:spcAft>
                <a:spcPct val="0"/>
              </a:spcAft>
              <a:buClrTx/>
              <a:buSzTx/>
              <a:buFontTx/>
              <a:buChar char="•"/>
              <a:tabLst/>
            </a:pPr>
            <a:r>
              <a:rPr kumimoji="0" lang="en-US" sz="2400" b="1" i="0" u="none" strike="noStrike" cap="none" normalizeH="0" baseline="0" dirty="0" smtClean="0">
                <a:ln>
                  <a:noFill/>
                </a:ln>
                <a:solidFill>
                  <a:srgbClr val="00B050"/>
                </a:solidFill>
                <a:effectLst/>
                <a:latin typeface="Times New Roman" pitchFamily="18" charset="0"/>
                <a:ea typeface="AdvP4CD4B8" charset="-120"/>
                <a:cs typeface="Times New Roman" pitchFamily="18" charset="0"/>
              </a:rPr>
              <a:t>Kendrick  in his book " fifth kingdom"(2002) </a:t>
            </a:r>
            <a:r>
              <a:rPr kumimoji="0" lang="en-US" sz="2400" b="1" i="0" u="none" strike="noStrike" cap="none" normalizeH="0" baseline="0" dirty="0" smtClean="0">
                <a:ln>
                  <a:noFill/>
                </a:ln>
                <a:solidFill>
                  <a:schemeClr val="tx1"/>
                </a:solidFill>
                <a:effectLst/>
                <a:latin typeface="Times New Roman" pitchFamily="18" charset="0"/>
                <a:ea typeface="AdvP4CD4B8" charset="-120"/>
                <a:cs typeface="Times New Roman" pitchFamily="18" charset="0"/>
              </a:rPr>
              <a:t>put the fungi in three groups as follows:</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ea typeface="AdvP4CD4B8" charset="-120"/>
                <a:cs typeface="+mj-cs"/>
              </a:rPr>
              <a:t>1: Pseudo Fungi: Included Slime Molds    </a:t>
            </a:r>
            <a:endParaRPr kumimoji="0" lang="en-US" sz="2400" b="1" i="0" u="none" strike="noStrike" cap="none" normalizeH="0" baseline="0" dirty="0" smtClean="0">
              <a:ln>
                <a:noFill/>
              </a:ln>
              <a:solidFill>
                <a:srgbClr val="00B0F0"/>
              </a:solidFill>
              <a:effectLst/>
              <a:latin typeface="Arial" pitchFamily="34" charset="0"/>
              <a:cs typeface="+mj-cs"/>
            </a:endParaRP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ea typeface="AdvP4CD4B8" charset="-120"/>
                <a:cs typeface="+mj-cs"/>
              </a:rPr>
              <a:t>2:Simple Fungi </a:t>
            </a:r>
            <a:r>
              <a:rPr lang="en-US" sz="2400" b="1" dirty="0" smtClean="0">
                <a:solidFill>
                  <a:srgbClr val="00B0F0"/>
                </a:solidFill>
                <a:latin typeface="Arial" pitchFamily="34" charset="0"/>
                <a:ea typeface="AdvP4CD4B8" charset="-120"/>
                <a:cs typeface="+mj-cs"/>
              </a:rPr>
              <a:t>            </a:t>
            </a:r>
          </a:p>
          <a:p>
            <a:pPr marL="0" marR="0" lvl="0" indent="0" algn="justLow" defTabSz="914400" rtl="0" eaLnBrk="0" fontAlgn="base" latinLnBrk="0" hangingPunct="0">
              <a:lnSpc>
                <a:spcPct val="150000"/>
              </a:lnSpc>
              <a:spcBef>
                <a:spcPct val="0"/>
              </a:spcBef>
              <a:spcAft>
                <a:spcPct val="0"/>
              </a:spcAft>
              <a:buClrTx/>
              <a:buSzTx/>
              <a:buFontTx/>
              <a:buNone/>
              <a:tabLst/>
            </a:pPr>
            <a:r>
              <a:rPr kumimoji="0" lang="en-US" sz="2400" b="1" i="0" u="none" strike="noStrike" cap="none" normalizeH="0" baseline="0" dirty="0" smtClean="0">
                <a:ln>
                  <a:noFill/>
                </a:ln>
                <a:solidFill>
                  <a:srgbClr val="00B0F0"/>
                </a:solidFill>
                <a:effectLst/>
                <a:latin typeface="Times New Roman" pitchFamily="18" charset="0"/>
                <a:ea typeface="AdvP4CD4B8" charset="-120"/>
                <a:cs typeface="+mj-cs"/>
              </a:rPr>
              <a:t>3:True Fungi </a:t>
            </a:r>
            <a:endParaRPr kumimoji="0" lang="en-US" sz="2400" b="1" i="0" u="none" strike="noStrike" cap="none" normalizeH="0" baseline="0" dirty="0" smtClean="0">
              <a:ln>
                <a:noFill/>
              </a:ln>
              <a:solidFill>
                <a:srgbClr val="00B0F0"/>
              </a:solidFill>
              <a:effectLst/>
              <a:latin typeface="Arial" pitchFamily="34" charset="0"/>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4577">
                                            <p:txEl>
                                              <p:pRg st="0" end="0"/>
                                            </p:txEl>
                                          </p:spTgt>
                                        </p:tgtEl>
                                        <p:attrNameLst>
                                          <p:attrName>style.visibility</p:attrName>
                                        </p:attrNameLst>
                                      </p:cBhvr>
                                      <p:to>
                                        <p:strVal val="visible"/>
                                      </p:to>
                                    </p:set>
                                    <p:animEffect transition="in" filter="checkerboard(across)">
                                      <p:cBhvr>
                                        <p:cTn id="7" dur="2000"/>
                                        <p:tgtEl>
                                          <p:spTgt spid="2457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577">
                                            <p:txEl>
                                              <p:pRg st="1" end="1"/>
                                            </p:txEl>
                                          </p:spTgt>
                                        </p:tgtEl>
                                        <p:attrNameLst>
                                          <p:attrName>style.visibility</p:attrName>
                                        </p:attrNameLst>
                                      </p:cBhvr>
                                      <p:to>
                                        <p:strVal val="visible"/>
                                      </p:to>
                                    </p:set>
                                    <p:anim calcmode="lin" valueType="num">
                                      <p:cBhvr additive="base">
                                        <p:cTn id="12" dur="2000" fill="hold"/>
                                        <p:tgtEl>
                                          <p:spTgt spid="24577">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2457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577">
                                            <p:txEl>
                                              <p:pRg st="2" end="2"/>
                                            </p:txEl>
                                          </p:spTgt>
                                        </p:tgtEl>
                                        <p:attrNameLst>
                                          <p:attrName>style.visibility</p:attrName>
                                        </p:attrNameLst>
                                      </p:cBhvr>
                                      <p:to>
                                        <p:strVal val="visible"/>
                                      </p:to>
                                    </p:set>
                                    <p:anim calcmode="lin" valueType="num">
                                      <p:cBhvr additive="base">
                                        <p:cTn id="18" dur="2000" fill="hold"/>
                                        <p:tgtEl>
                                          <p:spTgt spid="24577">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245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577">
                                            <p:txEl>
                                              <p:pRg st="2" end="2"/>
                                            </p:txEl>
                                          </p:spTgt>
                                        </p:tgtEl>
                                        <p:attrNameLst>
                                          <p:attrName>style.visibility</p:attrName>
                                        </p:attrNameLst>
                                      </p:cBhvr>
                                      <p:to>
                                        <p:strVal val="visible"/>
                                      </p:to>
                                    </p:set>
                                    <p:anim calcmode="lin" valueType="num">
                                      <p:cBhvr additive="base">
                                        <p:cTn id="24" dur="2000" fill="hold"/>
                                        <p:tgtEl>
                                          <p:spTgt spid="24577">
                                            <p:txEl>
                                              <p:pRg st="2" end="2"/>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2457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577">
                                            <p:txEl>
                                              <p:pRg st="3" end="3"/>
                                            </p:txEl>
                                          </p:spTgt>
                                        </p:tgtEl>
                                        <p:attrNameLst>
                                          <p:attrName>style.visibility</p:attrName>
                                        </p:attrNameLst>
                                      </p:cBhvr>
                                      <p:to>
                                        <p:strVal val="visible"/>
                                      </p:to>
                                    </p:set>
                                    <p:anim calcmode="lin" valueType="num">
                                      <p:cBhvr additive="base">
                                        <p:cTn id="30" dur="2000" fill="hold"/>
                                        <p:tgtEl>
                                          <p:spTgt spid="24577">
                                            <p:txEl>
                                              <p:pRg st="3" end="3"/>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2457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3">
                                            <p:txEl>
                                              <p:pRg st="0" end="0"/>
                                            </p:txEl>
                                          </p:spTgt>
                                        </p:tgtEl>
                                        <p:attrNameLst>
                                          <p:attrName>style.visibility</p:attrName>
                                        </p:attrNameLst>
                                      </p:cBhvr>
                                      <p:to>
                                        <p:strVal val="visible"/>
                                      </p:to>
                                    </p:set>
                                    <p:animEffect transition="in" filter="checkerboard(across)">
                                      <p:cBhvr>
                                        <p:cTn id="36" dur="2000"/>
                                        <p:tgtEl>
                                          <p:spTgt spid="3">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anim calcmode="lin" valueType="num">
                                      <p:cBhvr additive="base">
                                        <p:cTn id="41"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42" dur="2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anim calcmode="lin" valueType="num">
                                      <p:cBhvr additive="base">
                                        <p:cTn id="47"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8" dur="2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3" end="3"/>
                                            </p:txEl>
                                          </p:spTgt>
                                        </p:tgtEl>
                                        <p:attrNameLst>
                                          <p:attrName>style.visibility</p:attrName>
                                        </p:attrNameLst>
                                      </p:cBhvr>
                                      <p:to>
                                        <p:strVal val="visible"/>
                                      </p:to>
                                    </p:set>
                                    <p:anim calcmode="lin" valueType="num">
                                      <p:cBhvr additive="base">
                                        <p:cTn id="53"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4" dur="2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167</TotalTime>
  <Words>1061</Words>
  <PresentationFormat>عرض على الشاشة (3:4)‏</PresentationFormat>
  <Paragraphs>111</Paragraphs>
  <Slides>20</Slides>
  <Notes>0</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SMART-waves</dc:creator>
  <cp:lastModifiedBy>SMART-waves</cp:lastModifiedBy>
  <cp:revision>99</cp:revision>
  <dcterms:created xsi:type="dcterms:W3CDTF">2019-01-22T18:31:56Z</dcterms:created>
  <dcterms:modified xsi:type="dcterms:W3CDTF">2019-02-24T18:19:38Z</dcterms:modified>
</cp:coreProperties>
</file>